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8"/>
  </p:notesMasterIdLst>
  <p:sldIdLst>
    <p:sldId id="261" r:id="rId2"/>
    <p:sldId id="325" r:id="rId3"/>
    <p:sldId id="328" r:id="rId4"/>
    <p:sldId id="329" r:id="rId5"/>
    <p:sldId id="358" r:id="rId6"/>
    <p:sldId id="332" r:id="rId7"/>
    <p:sldId id="330" r:id="rId8"/>
    <p:sldId id="335" r:id="rId9"/>
    <p:sldId id="336" r:id="rId10"/>
    <p:sldId id="337" r:id="rId11"/>
    <p:sldId id="356" r:id="rId12"/>
    <p:sldId id="340" r:id="rId13"/>
    <p:sldId id="341" r:id="rId14"/>
    <p:sldId id="354" r:id="rId15"/>
    <p:sldId id="359" r:id="rId16"/>
    <p:sldId id="339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ristopher.kane@alumni.ubc.ca" initials="ch" lastIdx="9" clrIdx="0">
    <p:extLst>
      <p:ext uri="{19B8F6BF-5375-455C-9EA6-DF929625EA0E}">
        <p15:presenceInfo xmlns:p15="http://schemas.microsoft.com/office/powerpoint/2012/main" userId="S::urn:spo:guest#christopher.kane@alumni.ubc.ca::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7CBFF"/>
    <a:srgbClr val="CAC0FF"/>
    <a:srgbClr val="CDE7FF"/>
    <a:srgbClr val="FFFFFF"/>
    <a:srgbClr val="FDFDFD"/>
    <a:srgbClr val="FAC777"/>
    <a:srgbClr val="000000"/>
    <a:srgbClr val="E47936"/>
    <a:srgbClr val="FF8641"/>
    <a:srgbClr val="97CC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66"/>
    <p:restoredTop sz="87480"/>
  </p:normalViewPr>
  <p:slideViewPr>
    <p:cSldViewPr snapToGrid="0" snapToObjects="1">
      <p:cViewPr>
        <p:scale>
          <a:sx n="94" d="100"/>
          <a:sy n="94" d="100"/>
        </p:scale>
        <p:origin x="1080" y="168"/>
      </p:cViewPr>
      <p:guideLst/>
    </p:cSldViewPr>
  </p:slideViewPr>
  <p:outlineViewPr>
    <p:cViewPr>
      <p:scale>
        <a:sx n="33" d="100"/>
        <a:sy n="33" d="100"/>
      </p:scale>
      <p:origin x="0" y="-472"/>
    </p:cViewPr>
  </p:outlineViewPr>
  <p:notesTextViewPr>
    <p:cViewPr>
      <p:scale>
        <a:sx n="155" d="100"/>
        <a:sy n="155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002A35-822E-474E-8484-A0B149803448}" type="datetimeFigureOut">
              <a:rPr lang="en-CA" smtClean="0"/>
              <a:t>2022-09-08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3A2FF5-A0B7-1544-B1AD-8C950681942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975224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0B2A05-FBB0-3D42-AB99-9F910EAE5006}" type="slidenum">
              <a:rPr lang="en-CA" smtClean="0"/>
              <a:t>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961582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>
                <a:cs typeface="Calibri"/>
              </a:rPr>
              <a:t>Being able to disagree is a sign of maturity – scale of agreement</a:t>
            </a:r>
          </a:p>
          <a:p>
            <a:endParaRPr lang="en-CA" dirty="0">
              <a:cs typeface="Calibri"/>
            </a:endParaRPr>
          </a:p>
          <a:p>
            <a:r>
              <a:rPr lang="en-CA" dirty="0">
                <a:cs typeface="Calibri"/>
              </a:rPr>
              <a:t>5 – 100%  </a:t>
            </a:r>
          </a:p>
          <a:p>
            <a:r>
              <a:rPr lang="en-CA" dirty="0">
                <a:cs typeface="Calibri"/>
              </a:rPr>
              <a:t>4 – I like it, but not quite as excited about it</a:t>
            </a:r>
          </a:p>
          <a:p>
            <a:r>
              <a:rPr lang="en-CA" dirty="0">
                <a:cs typeface="Calibri"/>
              </a:rPr>
              <a:t>3 – ok, I have concerns but I'll support</a:t>
            </a:r>
          </a:p>
          <a:p>
            <a:r>
              <a:rPr lang="en-CA" dirty="0">
                <a:cs typeface="Calibri"/>
              </a:rPr>
              <a:t>2 – I’m struggling a bit with it but won’t block it</a:t>
            </a:r>
          </a:p>
          <a:p>
            <a:r>
              <a:rPr lang="en-CA" dirty="0">
                <a:cs typeface="Calibri"/>
              </a:rPr>
              <a:t>1 – I don't like it, but won't block it</a:t>
            </a:r>
          </a:p>
          <a:p>
            <a:r>
              <a:rPr lang="en-CA" dirty="0">
                <a:cs typeface="Calibri"/>
              </a:rPr>
              <a:t>0 – will block it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0B2A05-FBB0-3D42-AB99-9F910EAE5006}" type="slidenum">
              <a:rPr lang="en-CA" smtClean="0"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908869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>
                <a:cs typeface="Calibri"/>
              </a:rPr>
              <a:t>• (right)</a:t>
            </a:r>
          </a:p>
          <a:p>
            <a:endParaRPr lang="en-CA" dirty="0">
              <a:cs typeface="Calibri"/>
            </a:endParaRPr>
          </a:p>
          <a:p>
            <a:r>
              <a:rPr lang="en-CA" dirty="0">
                <a:cs typeface="Calibri"/>
              </a:rPr>
              <a:t>• (left) – be aware of your biases, we all have them. Being good at making any decisions, especially collaborative ones, takes a lot of self awareness and discipline.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0B2A05-FBB0-3D42-AB99-9F910EAE5006}" type="slidenum">
              <a:rPr lang="en-CA" smtClean="0"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732954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>
                <a:cs typeface="Calibri"/>
              </a:rPr>
              <a:t>For both parts, groups start with community team for ~30 minutes, then do 10 minute group shuffles to vary perspective</a:t>
            </a:r>
          </a:p>
          <a:p>
            <a:endParaRPr lang="en-CA" dirty="0">
              <a:cs typeface="Calibri"/>
            </a:endParaRPr>
          </a:p>
          <a:p>
            <a:r>
              <a:rPr lang="en-CA" dirty="0">
                <a:cs typeface="Calibri"/>
              </a:rPr>
              <a:t>• List of tasks shows what we’re aiming towards; it’s ok if groups don’t complete them so long as they’re practicing consensus decision making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0B2A05-FBB0-3D42-AB99-9F910EAE5006}" type="slidenum">
              <a:rPr lang="en-CA" smtClean="0"/>
              <a:t>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385618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0B2A05-FBB0-3D42-AB99-9F910EAE5006}" type="slidenum">
              <a:rPr lang="en-CA" smtClean="0"/>
              <a:t>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52403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0B2A05-FBB0-3D42-AB99-9F910EAE5006}" type="slidenum">
              <a:rPr lang="en-CA" smtClean="0"/>
              <a:t>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013833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0B2A05-FBB0-3D42-AB99-9F910EAE5006}" type="slidenum">
              <a:rPr lang="en-CA" smtClean="0"/>
              <a:t>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750368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0B2A05-FBB0-3D42-AB99-9F910EAE5006}" type="slidenum">
              <a:rPr lang="en-CA" smtClean="0"/>
              <a:t>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484324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0B2A05-FBB0-3D42-AB99-9F910EAE5006}" type="slidenum">
              <a:rPr lang="en-CA" smtClean="0"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038323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>
                <a:cs typeface="Calibri"/>
              </a:rPr>
              <a:t>• Design features decided will be DRAFTS until the whole of a community group agrees and a clear pathway of achievement is laid out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0B2A05-FBB0-3D42-AB99-9F910EAE5006}" type="slidenum">
              <a:rPr lang="en-CA" smtClean="0"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517343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>
                <a:cs typeface="Calibri"/>
              </a:rPr>
              <a:t>• Part of daily life – when to wake up / what to have for breakfast / making a big life decision with multiple people to consider </a:t>
            </a:r>
          </a:p>
          <a:p>
            <a:endParaRPr lang="en-CA" dirty="0">
              <a:cs typeface="Calibri"/>
            </a:endParaRPr>
          </a:p>
          <a:p>
            <a:r>
              <a:rPr lang="en-CA" dirty="0">
                <a:cs typeface="Calibri"/>
              </a:rPr>
              <a:t>• higher quality with multiple perspectives</a:t>
            </a:r>
          </a:p>
          <a:p>
            <a:endParaRPr lang="en-CA" dirty="0">
              <a:cs typeface="Calibri"/>
            </a:endParaRPr>
          </a:p>
          <a:p>
            <a:r>
              <a:rPr lang="en-CA" dirty="0">
                <a:cs typeface="Calibri"/>
              </a:rPr>
              <a:t>• this guy would be much better off if he had a few friends telling him that's now hot to cut branches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0B2A05-FBB0-3D42-AB99-9F910EAE5006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354310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>
                <a:cs typeface="Calibri"/>
              </a:rPr>
              <a:t>• (right)</a:t>
            </a:r>
          </a:p>
          <a:p>
            <a:endParaRPr lang="en-CA" dirty="0">
              <a:cs typeface="Calibri"/>
            </a:endParaRPr>
          </a:p>
          <a:p>
            <a:r>
              <a:rPr lang="en-CA" dirty="0">
                <a:cs typeface="Calibri"/>
              </a:rPr>
              <a:t>• (left) – be aware of your biases, we all have them. Being good at making any decisions, especially collaborative ones, takes a lot of self awareness and discipline.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0B2A05-FBB0-3D42-AB99-9F910EAE5006}" type="slidenum">
              <a:rPr lang="en-CA" smtClean="0"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107643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>
                <a:cs typeface="Calibri"/>
              </a:rPr>
              <a:t>• The Great – 18</a:t>
            </a:r>
            <a:r>
              <a:rPr lang="en-CA" baseline="30000" dirty="0">
                <a:cs typeface="Calibri"/>
              </a:rPr>
              <a:t>th</a:t>
            </a:r>
            <a:r>
              <a:rPr lang="en-CA" dirty="0">
                <a:cs typeface="Calibri"/>
              </a:rPr>
              <a:t> Century. </a:t>
            </a:r>
            <a:r>
              <a:rPr lang="en-CA" dirty="0" err="1">
                <a:cs typeface="Calibri"/>
              </a:rPr>
              <a:t>Cathrine</a:t>
            </a:r>
            <a:r>
              <a:rPr lang="en-CA" dirty="0">
                <a:cs typeface="Calibri"/>
              </a:rPr>
              <a:t> marries Emperor and has a dream to help Russia become more civilized (w/ democracy &amp; equality), but emperor is a spoiled ass and Russia is all about guns &amp; glory, and authoritarianism rule – hilarious satire of politics and power balance </a:t>
            </a:r>
          </a:p>
          <a:p>
            <a:endParaRPr lang="en-CA" dirty="0">
              <a:cs typeface="Calibri"/>
            </a:endParaRPr>
          </a:p>
          <a:p>
            <a:r>
              <a:rPr lang="en-CA" dirty="0">
                <a:cs typeface="Calibri"/>
              </a:rPr>
              <a:t>• study by Google – what makes a perfect team? Found it is a team with multiple decision styles which is highest performing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0B2A05-FBB0-3D42-AB99-9F910EAE5006}" type="slidenum">
              <a:rPr lang="en-CA" smtClean="0"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304312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>
                <a:cs typeface="Calibri"/>
              </a:rPr>
              <a:t>Process in which ALL GROUP MEMBERS – COLLABORATIVELY develop &amp; AGREE TO SUPORT a decision in the best interest of a COMMON GOAL</a:t>
            </a:r>
          </a:p>
          <a:p>
            <a:endParaRPr lang="en-CA" dirty="0">
              <a:cs typeface="Calibri"/>
            </a:endParaRPr>
          </a:p>
          <a:p>
            <a:r>
              <a:rPr lang="en-CA" dirty="0">
                <a:cs typeface="Calibri"/>
              </a:rPr>
              <a:t>• why we'll be revisiting the goals &amp; visions done previously.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0B2A05-FBB0-3D42-AB99-9F910EAE5006}" type="slidenum">
              <a:rPr lang="en-CA" smtClean="0"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198143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>
                <a:cs typeface="Calibri"/>
              </a:rPr>
              <a:t>perspective – higher quality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0B2A05-FBB0-3D42-AB99-9F910EAE5006}" type="slidenum">
              <a:rPr lang="en-CA" smtClean="0"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926868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>
                <a:cs typeface="Calibri"/>
              </a:rPr>
              <a:t>• time – discussion, processing</a:t>
            </a:r>
          </a:p>
          <a:p>
            <a:r>
              <a:rPr lang="en-CA" dirty="0">
                <a:cs typeface="Calibri"/>
              </a:rPr>
              <a:t>• circular – w/o some people taking charge (aware not always same person)</a:t>
            </a:r>
          </a:p>
          <a:p>
            <a:endParaRPr lang="en-CA" dirty="0">
              <a:cs typeface="Calibri"/>
            </a:endParaRPr>
          </a:p>
          <a:p>
            <a:r>
              <a:rPr lang="en-CA" dirty="0">
                <a:cs typeface="Calibri"/>
              </a:rPr>
              <a:t>• creative risk – goes back to safe group environment </a:t>
            </a:r>
          </a:p>
          <a:p>
            <a:endParaRPr lang="en-CA" dirty="0">
              <a:cs typeface="Calibri"/>
            </a:endParaRPr>
          </a:p>
          <a:p>
            <a:r>
              <a:rPr lang="en-CA" dirty="0">
                <a:cs typeface="Calibri"/>
              </a:rPr>
              <a:t>Larger groups also gets more difficult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0B2A05-FBB0-3D42-AB99-9F910EAE5006}" type="slidenum">
              <a:rPr lang="en-CA" smtClean="0"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096905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7E3C6-2E41-934A-84CE-41B801544C13}" type="datetime1">
              <a:rPr lang="en-CA" smtClean="0"/>
              <a:t>2022-09-08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50B10-7922-F140-900F-897ED05AD39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597793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B8D01-49D6-C047-9E52-180D3FBC0C16}" type="datetime1">
              <a:rPr lang="en-CA" smtClean="0"/>
              <a:t>2022-09-08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50B10-7922-F140-900F-897ED05AD39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065573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843B0-3D70-C145-9ED9-CE27C03C23CD}" type="datetime1">
              <a:rPr lang="en-CA" smtClean="0"/>
              <a:t>2022-09-08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50B10-7922-F140-900F-897ED05AD39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6003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6E8F7-4A04-974E-8CC5-550FF1DA5867}" type="datetime1">
              <a:rPr lang="en-CA" smtClean="0"/>
              <a:t>2022-09-08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50B10-7922-F140-900F-897ED05AD39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570542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35048-BF54-4E4A-BD25-3CF173920D07}" type="datetime1">
              <a:rPr lang="en-CA" smtClean="0"/>
              <a:t>2022-09-08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50B10-7922-F140-900F-897ED05AD39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743283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754F4-1C4B-4C46-9929-E7FF116799AC}" type="datetime1">
              <a:rPr lang="en-CA" smtClean="0"/>
              <a:t>2022-09-08</a:t>
            </a:fld>
            <a:endParaRPr lang="en-CA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50B10-7922-F140-900F-897ED05AD39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027535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1C49D-1654-C647-B8C4-ED21AF818F60}" type="datetime1">
              <a:rPr lang="en-CA" smtClean="0"/>
              <a:t>2022-09-08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50B10-7922-F140-900F-897ED05AD391}" type="slidenum">
              <a:rPr lang="en-CA" smtClean="0"/>
              <a:t>‹#›</a:t>
            </a:fld>
            <a:endParaRPr lang="en-CA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82042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BA183-0CC4-B445-967E-7043F64F2362}" type="datetime1">
              <a:rPr lang="en-CA" smtClean="0"/>
              <a:t>2022-09-08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50B10-7922-F140-900F-897ED05AD39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780760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E50AD-A0BC-894B-A695-E9496F231FEE}" type="datetime1">
              <a:rPr lang="en-CA" smtClean="0"/>
              <a:t>2022-09-08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50B10-7922-F140-900F-897ED05AD39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47913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70097-5D75-704E-9694-37025478B946}" type="datetime1">
              <a:rPr lang="en-CA" smtClean="0"/>
              <a:t>2022-09-08</a:t>
            </a:fld>
            <a:endParaRPr lang="en-CA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CA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50B10-7922-F140-900F-897ED05AD39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922444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9CE2A859-32C3-7844-B4E6-4380430C1907}" type="datetime1">
              <a:rPr lang="en-CA" smtClean="0"/>
              <a:t>2022-09-08</a:t>
            </a:fld>
            <a:endParaRPr lang="en-CA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CA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50B10-7922-F140-900F-897ED05AD39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277890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EF117552-0822-A84A-B629-0A4472CDD657}" type="datetime1">
              <a:rPr lang="en-CA" smtClean="0"/>
              <a:t>2022-09-08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9F750B10-7922-F140-900F-897ED05AD39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50288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hyperlink" Target="mailto:gord.lovegrove@ubc.ca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https://open.lib.umn.edu/principlesmanagement/chapter/11-3-understanding-decision-making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hyperlink" Target="mailto:https://www.consensusdecisionmaking.org/" TargetMode="External"/><Relationship Id="rId3" Type="http://schemas.openxmlformats.org/officeDocument/2006/relationships/hyperlink" Target="mailto:gord.lovegrove@ubc.ca" TargetMode="External"/><Relationship Id="rId7" Type="http://schemas.openxmlformats.org/officeDocument/2006/relationships/image" Target="../media/image3.png"/><Relationship Id="rId12" Type="http://schemas.openxmlformats.org/officeDocument/2006/relationships/hyperlink" Target="mailto:https://newsociety.ca/books/c/creating-cohousing?sitedomain=ca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11" Type="http://schemas.openxmlformats.org/officeDocument/2006/relationships/hyperlink" Target="https://cohousing.org/" TargetMode="External"/><Relationship Id="rId5" Type="http://schemas.openxmlformats.org/officeDocument/2006/relationships/hyperlink" Target="https://sustainablecommunities.ok.ubc.ca/research/cohousing/" TargetMode="External"/><Relationship Id="rId15" Type="http://schemas.openxmlformats.org/officeDocument/2006/relationships/hyperlink" Target="mailto:https://open.spotify.com/episode/1Oq7LEToMKTT1hwJSDTIqD?si=92d72e38adf0468b%20%20%20?si=92d72e38adf0468b" TargetMode="External"/><Relationship Id="rId10" Type="http://schemas.openxmlformats.org/officeDocument/2006/relationships/hyperlink" Target="https://cohousing.ca/" TargetMode="External"/><Relationship Id="rId4" Type="http://schemas.openxmlformats.org/officeDocument/2006/relationships/hyperlink" Target="mailto:laura.chatham@ubc.ca" TargetMode="External"/><Relationship Id="rId9" Type="http://schemas.microsoft.com/office/2007/relationships/hdphoto" Target="../media/hdphoto1.wdp"/><Relationship Id="rId14" Type="http://schemas.openxmlformats.org/officeDocument/2006/relationships/hyperlink" Target="mailto:https://www.seedsforchange.org.uk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safalniveshak.com/why-we-make-bad-decisions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hyperlink" Target="mailto:https://open.lib.umn.edu/principlesmanagement/chapter/11-3-understanding-decision-making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3 best practices for successful all-hands support">
            <a:extLst>
              <a:ext uri="{FF2B5EF4-FFF2-40B4-BE49-F238E27FC236}">
                <a16:creationId xmlns:a16="http://schemas.microsoft.com/office/drawing/2014/main" id="{DAC0092D-AC0B-8769-3859-B496EFB556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0836"/>
            <a:ext cx="12192000" cy="7121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298761A-AC4B-59AC-DDB4-7185F2D5E6F3}"/>
              </a:ext>
            </a:extLst>
          </p:cNvPr>
          <p:cNvSpPr/>
          <p:nvPr/>
        </p:nvSpPr>
        <p:spPr>
          <a:xfrm>
            <a:off x="-41097" y="5440288"/>
            <a:ext cx="12274193" cy="1570112"/>
          </a:xfrm>
          <a:prstGeom prst="rect">
            <a:avLst/>
          </a:prstGeom>
          <a:solidFill>
            <a:srgbClr val="9BAFB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D13D0C8A-B373-2719-B0C7-04B1EEDE89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33266" y="5745140"/>
            <a:ext cx="3036445" cy="91193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98BC8C9-C6C7-B3E1-AB4E-732C9E150828}"/>
              </a:ext>
            </a:extLst>
          </p:cNvPr>
          <p:cNvSpPr txBox="1"/>
          <p:nvPr/>
        </p:nvSpPr>
        <p:spPr>
          <a:xfrm>
            <a:off x="333862" y="5608096"/>
            <a:ext cx="5849746" cy="1118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400"/>
              </a:spcAft>
            </a:pPr>
            <a:r>
              <a:rPr lang="en-C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SMARTer Growth Research Lab</a:t>
            </a:r>
          </a:p>
          <a:p>
            <a:pPr>
              <a:spcAft>
                <a:spcPts val="400"/>
              </a:spcAft>
            </a:pPr>
            <a:r>
              <a:rPr lang="en-CA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Dr. Gordon Lovegrove  |  </a:t>
            </a:r>
            <a:r>
              <a:rPr lang="en-CA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gord.lovegrove@ubc.ca</a:t>
            </a:r>
            <a:r>
              <a:rPr lang="en-CA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>
              <a:spcAft>
                <a:spcPts val="400"/>
              </a:spcAft>
            </a:pPr>
            <a:r>
              <a:rPr lang="en-CA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Faculty of Civil Engineering, UBC Okanagan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4EF03B7-0DA3-E055-E64E-30C8C3442429}"/>
              </a:ext>
            </a:extLst>
          </p:cNvPr>
          <p:cNvSpPr txBox="1"/>
          <p:nvPr/>
        </p:nvSpPr>
        <p:spPr>
          <a:xfrm>
            <a:off x="889079" y="1605424"/>
            <a:ext cx="10776448" cy="3544492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en-CA" sz="2000" b="1" dirty="0">
                <a:solidFill>
                  <a:schemeClr val="bg1"/>
                </a:solidFill>
                <a:latin typeface="Athelas" panose="02000503000000020003" pitchFamily="2" charset="77"/>
              </a:rPr>
              <a:t> </a:t>
            </a:r>
            <a:r>
              <a:rPr lang="en-CA" sz="4300" b="1" dirty="0">
                <a:solidFill>
                  <a:schemeClr val="bg1"/>
                </a:solidFill>
                <a:latin typeface="Athelas" panose="02000503000000020003" pitchFamily="2" charset="77"/>
                <a:cs typeface="Times New Roman" panose="02020603050405020304" pitchFamily="18" charset="0"/>
              </a:rPr>
              <a:t>Introduction to Consensus Decision Making</a:t>
            </a:r>
          </a:p>
          <a:p>
            <a:pPr algn="ctr"/>
            <a:r>
              <a:rPr lang="en-CA" sz="4300" b="1" dirty="0">
                <a:solidFill>
                  <a:schemeClr val="bg1"/>
                </a:solidFill>
                <a:latin typeface="Athelas" panose="02000503000000020003" pitchFamily="2" charset="77"/>
                <a:cs typeface="Times New Roman" panose="02020603050405020304" pitchFamily="18" charset="0"/>
              </a:rPr>
              <a:t>Via Community Development Workshop</a:t>
            </a:r>
          </a:p>
          <a:p>
            <a:pPr algn="ctr"/>
            <a:endParaRPr lang="en-CA" sz="2000" b="1" dirty="0">
              <a:solidFill>
                <a:schemeClr val="bg1"/>
              </a:solidFill>
              <a:latin typeface="Athelas" panose="02000503000000020003" pitchFamily="2" charset="77"/>
              <a:cs typeface="Times New Roman" panose="02020603050405020304" pitchFamily="18" charset="0"/>
            </a:endParaRPr>
          </a:p>
          <a:p>
            <a:pPr algn="ctr"/>
            <a:r>
              <a:rPr lang="en-CA" sz="2000" dirty="0">
                <a:solidFill>
                  <a:schemeClr val="bg1"/>
                </a:solidFill>
                <a:latin typeface="Athelas" panose="02000503000000020003" pitchFamily="2" charset="77"/>
                <a:cs typeface="Times New Roman" panose="02020603050405020304" pitchFamily="18" charset="0"/>
              </a:rPr>
              <a:t>By Laura Chatham</a:t>
            </a:r>
          </a:p>
          <a:p>
            <a:pPr algn="ctr"/>
            <a:br>
              <a:rPr lang="en-CA" sz="2500" b="1" dirty="0">
                <a:solidFill>
                  <a:srgbClr val="002060"/>
                </a:solidFill>
                <a:latin typeface="Athelas" panose="02000503000000020003" pitchFamily="2" charset="77"/>
              </a:rPr>
            </a:br>
            <a:r>
              <a:rPr lang="en-CA" sz="2500" b="1" dirty="0">
                <a:solidFill>
                  <a:srgbClr val="002060"/>
                </a:solidFill>
                <a:latin typeface="Athelas" panose="02000503000000020003" pitchFamily="2" charset="77"/>
              </a:rPr>
              <a:t>OKC MONTHLY COORDINATION MEETING</a:t>
            </a:r>
          </a:p>
          <a:p>
            <a:pPr algn="ctr"/>
            <a:r>
              <a:rPr lang="en-CA" sz="2000" b="1" dirty="0">
                <a:solidFill>
                  <a:srgbClr val="002060"/>
                </a:solidFill>
                <a:latin typeface="Athelas" panose="02000503000000020003" pitchFamily="2" charset="77"/>
              </a:rPr>
              <a:t>SEPTEMBER 2022</a:t>
            </a:r>
            <a:endParaRPr lang="en-CA" sz="2000" dirty="0">
              <a:solidFill>
                <a:schemeClr val="bg1"/>
              </a:solidFill>
              <a:latin typeface="Athelas" panose="02000503000000020003" pitchFamily="2" charset="77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5816769-8CFA-C982-3E01-0F73535B5F9D}"/>
              </a:ext>
            </a:extLst>
          </p:cNvPr>
          <p:cNvCxnSpPr>
            <a:cxnSpLocks/>
          </p:cNvCxnSpPr>
          <p:nvPr/>
        </p:nvCxnSpPr>
        <p:spPr>
          <a:xfrm>
            <a:off x="2291757" y="4001699"/>
            <a:ext cx="7608486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D6668211-6DA7-ED48-A6EC-42DA4B277C2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4433" b="10686"/>
          <a:stretch/>
        </p:blipFill>
        <p:spPr>
          <a:xfrm>
            <a:off x="341868" y="297904"/>
            <a:ext cx="2481639" cy="933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9683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714186C-152A-90CD-4FA1-C09472D5EF87}"/>
              </a:ext>
            </a:extLst>
          </p:cNvPr>
          <p:cNvSpPr/>
          <p:nvPr/>
        </p:nvSpPr>
        <p:spPr>
          <a:xfrm>
            <a:off x="6935815" y="30"/>
            <a:ext cx="5256185" cy="6857970"/>
          </a:xfrm>
          <a:prstGeom prst="rect">
            <a:avLst/>
          </a:prstGeom>
          <a:solidFill>
            <a:srgbClr val="BFD4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dirty="0"/>
              <a:t>CC</a:t>
            </a:r>
          </a:p>
        </p:txBody>
      </p:sp>
      <p:pic>
        <p:nvPicPr>
          <p:cNvPr id="12294" name="Picture 6" descr="What Is Fist to Five? ✊-✋ and How To Use It for Decisions in Meetings">
            <a:extLst>
              <a:ext uri="{FF2B5EF4-FFF2-40B4-BE49-F238E27FC236}">
                <a16:creationId xmlns:a16="http://schemas.microsoft.com/office/drawing/2014/main" id="{BAAB2905-2BAC-C1C2-B90B-F4143FC3AA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633" y="367781"/>
            <a:ext cx="5990095" cy="5990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052F366-1657-204A-5371-D7F8440B9077}"/>
              </a:ext>
            </a:extLst>
          </p:cNvPr>
          <p:cNvSpPr/>
          <p:nvPr/>
        </p:nvSpPr>
        <p:spPr>
          <a:xfrm>
            <a:off x="-5894" y="1"/>
            <a:ext cx="6972476" cy="6857970"/>
          </a:xfrm>
          <a:prstGeom prst="rect">
            <a:avLst/>
          </a:prstGeom>
          <a:solidFill>
            <a:srgbClr val="217D9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b="1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42C7754-F668-B8B1-E5D2-1798A3DE18B4}"/>
              </a:ext>
            </a:extLst>
          </p:cNvPr>
          <p:cNvCxnSpPr>
            <a:cxnSpLocks/>
          </p:cNvCxnSpPr>
          <p:nvPr/>
        </p:nvCxnSpPr>
        <p:spPr>
          <a:xfrm>
            <a:off x="279944" y="2218557"/>
            <a:ext cx="619768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590BA89-38E0-FA0A-10AE-5EE74E025593}"/>
              </a:ext>
            </a:extLst>
          </p:cNvPr>
          <p:cNvSpPr txBox="1">
            <a:spLocks/>
          </p:cNvSpPr>
          <p:nvPr/>
        </p:nvSpPr>
        <p:spPr>
          <a:xfrm>
            <a:off x="322990" y="2422948"/>
            <a:ext cx="6197689" cy="39644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4500" dirty="0">
                <a:solidFill>
                  <a:schemeClr val="bg1">
                    <a:lumMod val="65000"/>
                    <a:lumOff val="35000"/>
                  </a:schemeClr>
                </a:solidFill>
                <a:latin typeface="Aparajita" panose="02020603050405020304" pitchFamily="18" charset="0"/>
                <a:ea typeface="Roboto" panose="02000000000000000000" pitchFamily="2" charset="0"/>
                <a:cs typeface="Aparajita" panose="02020603050405020304" pitchFamily="18" charset="0"/>
              </a:rPr>
              <a:t>Disagree | Collaborate | Commit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buNone/>
            </a:pPr>
            <a:endParaRPr lang="en-US" sz="1500" dirty="0">
              <a:solidFill>
                <a:srgbClr val="89A3C0"/>
              </a:solidFill>
              <a:latin typeface="Aparajita" panose="02020603050405020304" pitchFamily="18" charset="0"/>
              <a:ea typeface="Roboto" panose="02000000000000000000" pitchFamily="2" charset="0"/>
              <a:cs typeface="Aparajita" panose="02020603050405020304" pitchFamily="18" charset="0"/>
            </a:endParaRPr>
          </a:p>
          <a:p>
            <a:pPr marL="0" indent="0"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4500" dirty="0">
                <a:solidFill>
                  <a:schemeClr val="tx1"/>
                </a:solidFill>
                <a:latin typeface="Aparajita" panose="02020603050405020304" pitchFamily="18" charset="0"/>
                <a:ea typeface="Roboto" panose="02000000000000000000" pitchFamily="2" charset="0"/>
                <a:cs typeface="Aparajita" panose="02020603050405020304" pitchFamily="18" charset="0"/>
              </a:rPr>
              <a:t>• Identify Problem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4500" dirty="0">
                <a:solidFill>
                  <a:schemeClr val="tx1"/>
                </a:solidFill>
                <a:latin typeface="Aparajita" panose="02020603050405020304" pitchFamily="18" charset="0"/>
                <a:ea typeface="Roboto" panose="02000000000000000000" pitchFamily="2" charset="0"/>
                <a:cs typeface="Aparajita" panose="02020603050405020304" pitchFamily="18" charset="0"/>
              </a:rPr>
              <a:t>• Brainstorm – creative flow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4500" dirty="0">
                <a:solidFill>
                  <a:schemeClr val="tx1"/>
                </a:solidFill>
                <a:latin typeface="Aparajita" panose="02020603050405020304" pitchFamily="18" charset="0"/>
                <a:ea typeface="Roboto" panose="02000000000000000000" pitchFamily="2" charset="0"/>
                <a:cs typeface="Aparajita" panose="02020603050405020304" pitchFamily="18" charset="0"/>
              </a:rPr>
              <a:t>• Evaluate Ideas – give time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4500" dirty="0">
                <a:solidFill>
                  <a:schemeClr val="tx1"/>
                </a:solidFill>
                <a:latin typeface="Aparajita" panose="02020603050405020304" pitchFamily="18" charset="0"/>
                <a:ea typeface="Roboto" panose="02000000000000000000" pitchFamily="2" charset="0"/>
                <a:cs typeface="Aparajita" panose="02020603050405020304" pitchFamily="18" charset="0"/>
              </a:rPr>
              <a:t>• Make Decision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buNone/>
            </a:pPr>
            <a:endParaRPr lang="en-US" sz="4500" dirty="0">
              <a:solidFill>
                <a:schemeClr val="tx1"/>
              </a:solidFill>
              <a:latin typeface="Aparajita" panose="02020603050405020304" pitchFamily="18" charset="0"/>
              <a:ea typeface="Roboto" panose="02000000000000000000" pitchFamily="2" charset="0"/>
              <a:cs typeface="Aparajita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2BBFE55-4823-28CC-AE6E-A97F62794CD5}"/>
              </a:ext>
            </a:extLst>
          </p:cNvPr>
          <p:cNvSpPr txBox="1"/>
          <p:nvPr/>
        </p:nvSpPr>
        <p:spPr>
          <a:xfrm>
            <a:off x="221435" y="500124"/>
            <a:ext cx="6400800" cy="17774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6000" b="1" dirty="0">
                <a:latin typeface="Aparajita" panose="02020603050405020304" pitchFamily="18" charset="0"/>
                <a:ea typeface="Roboto" panose="02000000000000000000" pitchFamily="2" charset="0"/>
                <a:cs typeface="Aparajita" panose="02020603050405020304" pitchFamily="18" charset="0"/>
              </a:rPr>
              <a:t>METHODS OF CONSENSUS</a:t>
            </a:r>
          </a:p>
        </p:txBody>
      </p:sp>
    </p:spTree>
    <p:extLst>
      <p:ext uri="{BB962C8B-B14F-4D97-AF65-F5344CB8AC3E}">
        <p14:creationId xmlns:p14="http://schemas.microsoft.com/office/powerpoint/2010/main" val="30272290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C2C1A3DF-90A2-0C04-6E16-61E7B6C693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12" t="2425" r="4908" b="4388"/>
          <a:stretch/>
        </p:blipFill>
        <p:spPr>
          <a:xfrm>
            <a:off x="4903906" y="393055"/>
            <a:ext cx="6935555" cy="607189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2C3EC59-17F4-7983-D1A3-8D990F4633A3}"/>
              </a:ext>
            </a:extLst>
          </p:cNvPr>
          <p:cNvSpPr/>
          <p:nvPr/>
        </p:nvSpPr>
        <p:spPr>
          <a:xfrm>
            <a:off x="0" y="0"/>
            <a:ext cx="4872073" cy="6857970"/>
          </a:xfrm>
          <a:prstGeom prst="rect">
            <a:avLst/>
          </a:prstGeom>
          <a:solidFill>
            <a:srgbClr val="217D9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03E4A98-55E7-92E0-E35A-7D5996DF31FD}"/>
              </a:ext>
            </a:extLst>
          </p:cNvPr>
          <p:cNvSpPr txBox="1"/>
          <p:nvPr/>
        </p:nvSpPr>
        <p:spPr>
          <a:xfrm>
            <a:off x="10768212" y="6611779"/>
            <a:ext cx="142378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000" dirty="0">
                <a:solidFill>
                  <a:srgbClr val="6D9AC0"/>
                </a:solidFill>
                <a:hlinkClick r:id="rId4"/>
              </a:rPr>
              <a:t>University of Minnesota</a:t>
            </a:r>
            <a:endParaRPr lang="en-CA" sz="1000" dirty="0">
              <a:solidFill>
                <a:srgbClr val="6D9AC0"/>
              </a:solidFill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C9AC56F-FD81-8CC8-12E5-DE1BA1E5E529}"/>
              </a:ext>
            </a:extLst>
          </p:cNvPr>
          <p:cNvSpPr txBox="1">
            <a:spLocks/>
          </p:cNvSpPr>
          <p:nvPr/>
        </p:nvSpPr>
        <p:spPr>
          <a:xfrm>
            <a:off x="569356" y="2080630"/>
            <a:ext cx="5446769" cy="24065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4000" dirty="0">
                <a:solidFill>
                  <a:schemeClr val="tx1"/>
                </a:solidFill>
                <a:latin typeface="Aparajita" panose="02020603050405020304" pitchFamily="18" charset="0"/>
                <a:ea typeface="Roboto" panose="02000000000000000000" pitchFamily="2" charset="0"/>
                <a:cs typeface="Aparajita" panose="02020603050405020304" pitchFamily="18" charset="0"/>
              </a:rPr>
              <a:t>(1) State Problem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4000" dirty="0">
                <a:solidFill>
                  <a:schemeClr val="tx1"/>
                </a:solidFill>
                <a:latin typeface="Aparajita" panose="02020603050405020304" pitchFamily="18" charset="0"/>
                <a:ea typeface="Roboto" panose="02000000000000000000" pitchFamily="2" charset="0"/>
                <a:cs typeface="Aparajita" panose="02020603050405020304" pitchFamily="18" charset="0"/>
              </a:rPr>
              <a:t>(2) Brainstorm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4000" dirty="0">
                <a:solidFill>
                  <a:schemeClr val="tx1"/>
                </a:solidFill>
                <a:latin typeface="Aparajita" panose="02020603050405020304" pitchFamily="18" charset="0"/>
                <a:ea typeface="Roboto" panose="02000000000000000000" pitchFamily="2" charset="0"/>
                <a:cs typeface="Aparajita" panose="02020603050405020304" pitchFamily="18" charset="0"/>
              </a:rPr>
              <a:t>(3) Evaluate Ideas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4000" dirty="0">
                <a:solidFill>
                  <a:schemeClr val="tx1"/>
                </a:solidFill>
                <a:latin typeface="Aparajita" panose="02020603050405020304" pitchFamily="18" charset="0"/>
                <a:ea typeface="Roboto" panose="02000000000000000000" pitchFamily="2" charset="0"/>
                <a:cs typeface="Aparajita" panose="02020603050405020304" pitchFamily="18" charset="0"/>
              </a:rPr>
              <a:t>(4) Make Decision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B19F18C1-BCCC-8075-4733-F3647E46E4B0}"/>
              </a:ext>
            </a:extLst>
          </p:cNvPr>
          <p:cNvSpPr txBox="1">
            <a:spLocks/>
          </p:cNvSpPr>
          <p:nvPr/>
        </p:nvSpPr>
        <p:spPr>
          <a:xfrm>
            <a:off x="8178967" y="1466765"/>
            <a:ext cx="748825" cy="6138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4000" dirty="0">
                <a:solidFill>
                  <a:schemeClr val="bg1"/>
                </a:solidFill>
                <a:latin typeface="Aparajita" panose="02020603050405020304" pitchFamily="18" charset="0"/>
                <a:ea typeface="Roboto" panose="02000000000000000000" pitchFamily="2" charset="0"/>
                <a:cs typeface="Aparajita" panose="02020603050405020304" pitchFamily="18" charset="0"/>
              </a:rPr>
              <a:t>(1)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05E1A8A-5105-878B-804B-04BD7B6E848C}"/>
              </a:ext>
            </a:extLst>
          </p:cNvPr>
          <p:cNvSpPr txBox="1">
            <a:spLocks/>
          </p:cNvSpPr>
          <p:nvPr/>
        </p:nvSpPr>
        <p:spPr>
          <a:xfrm>
            <a:off x="8927792" y="4180224"/>
            <a:ext cx="748825" cy="6138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4000" dirty="0">
                <a:solidFill>
                  <a:schemeClr val="bg1"/>
                </a:solidFill>
                <a:latin typeface="Aparajita" panose="02020603050405020304" pitchFamily="18" charset="0"/>
                <a:ea typeface="Roboto" panose="02000000000000000000" pitchFamily="2" charset="0"/>
                <a:cs typeface="Aparajita" panose="02020603050405020304" pitchFamily="18" charset="0"/>
              </a:rPr>
              <a:t>(2)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6A452B7-FEFE-6E92-895B-FA3E66B3EECB}"/>
              </a:ext>
            </a:extLst>
          </p:cNvPr>
          <p:cNvSpPr txBox="1">
            <a:spLocks/>
          </p:cNvSpPr>
          <p:nvPr/>
        </p:nvSpPr>
        <p:spPr>
          <a:xfrm>
            <a:off x="7997270" y="4860525"/>
            <a:ext cx="748825" cy="6138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4000" dirty="0">
                <a:solidFill>
                  <a:schemeClr val="bg1"/>
                </a:solidFill>
                <a:latin typeface="Aparajita" panose="02020603050405020304" pitchFamily="18" charset="0"/>
                <a:ea typeface="Roboto" panose="02000000000000000000" pitchFamily="2" charset="0"/>
                <a:cs typeface="Aparajita" panose="02020603050405020304" pitchFamily="18" charset="0"/>
              </a:rPr>
              <a:t>(3)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E4ABF30-6ED1-3DA7-AA96-E2BBD561AF02}"/>
              </a:ext>
            </a:extLst>
          </p:cNvPr>
          <p:cNvSpPr txBox="1">
            <a:spLocks/>
          </p:cNvSpPr>
          <p:nvPr/>
        </p:nvSpPr>
        <p:spPr>
          <a:xfrm>
            <a:off x="6902600" y="4180224"/>
            <a:ext cx="748825" cy="6138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4000" dirty="0">
                <a:solidFill>
                  <a:schemeClr val="bg1"/>
                </a:solidFill>
                <a:latin typeface="Aparajita" panose="02020603050405020304" pitchFamily="18" charset="0"/>
                <a:ea typeface="Roboto" panose="02000000000000000000" pitchFamily="2" charset="0"/>
                <a:cs typeface="Aparajita" panose="02020603050405020304" pitchFamily="18" charset="0"/>
              </a:rPr>
              <a:t>(4)</a:t>
            </a:r>
          </a:p>
        </p:txBody>
      </p:sp>
    </p:spTree>
    <p:extLst>
      <p:ext uri="{BB962C8B-B14F-4D97-AF65-F5344CB8AC3E}">
        <p14:creationId xmlns:p14="http://schemas.microsoft.com/office/powerpoint/2010/main" val="756402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Community Development: What is community development? – Bundaberg Regional  Council">
            <a:extLst>
              <a:ext uri="{FF2B5EF4-FFF2-40B4-BE49-F238E27FC236}">
                <a16:creationId xmlns:a16="http://schemas.microsoft.com/office/drawing/2014/main" id="{D3CE896A-8635-7853-653A-9F766B981B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044" y="2286000"/>
            <a:ext cx="1224915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F725D26-1622-1AED-8611-406A310A0373}"/>
              </a:ext>
            </a:extLst>
          </p:cNvPr>
          <p:cNvSpPr/>
          <p:nvPr/>
        </p:nvSpPr>
        <p:spPr>
          <a:xfrm>
            <a:off x="-5894" y="0"/>
            <a:ext cx="12192000" cy="2442253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FCF53DE-39BC-FAE0-CF36-83FEA80C48A3}"/>
              </a:ext>
            </a:extLst>
          </p:cNvPr>
          <p:cNvSpPr txBox="1">
            <a:spLocks/>
          </p:cNvSpPr>
          <p:nvPr/>
        </p:nvSpPr>
        <p:spPr bwMode="blackWhite">
          <a:xfrm>
            <a:off x="829627" y="380993"/>
            <a:ext cx="10635258" cy="889147"/>
          </a:xfrm>
          <a:prstGeom prst="rect">
            <a:avLst/>
          </a:prstGeom>
          <a:noFill/>
          <a:ln w="38100" cap="sq">
            <a:noFill/>
            <a:miter lim="800000"/>
          </a:ln>
        </p:spPr>
        <p:txBody>
          <a:bodyPr vert="horz" lIns="274320" tIns="182880" rIns="274320" bIns="182880" rtlCol="0" anchor="ctr" anchorCtr="1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sz="5000" b="1" dirty="0">
                <a:solidFill>
                  <a:schemeClr val="tx1"/>
                </a:solidFill>
                <a:latin typeface="Athelas" panose="02000503000000020003" pitchFamily="2" charset="77"/>
              </a:rPr>
              <a:t>CDM Workshop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D06FCD9-A6A7-F450-F5C7-0905F1491F64}"/>
              </a:ext>
            </a:extLst>
          </p:cNvPr>
          <p:cNvCxnSpPr/>
          <p:nvPr/>
        </p:nvCxnSpPr>
        <p:spPr>
          <a:xfrm>
            <a:off x="451306" y="1434786"/>
            <a:ext cx="1128938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E10D69F-11A8-2E53-E967-AADD806FA632}"/>
              </a:ext>
            </a:extLst>
          </p:cNvPr>
          <p:cNvSpPr txBox="1">
            <a:spLocks/>
          </p:cNvSpPr>
          <p:nvPr/>
        </p:nvSpPr>
        <p:spPr>
          <a:xfrm>
            <a:off x="445413" y="1601561"/>
            <a:ext cx="11289385" cy="8406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3500" dirty="0">
                <a:solidFill>
                  <a:schemeClr val="tx1"/>
                </a:solidFill>
                <a:latin typeface="Athelas" panose="02000503000000020003" pitchFamily="2" charset="77"/>
              </a:rPr>
              <a:t>COMMUNITY DEVELOPMENT</a:t>
            </a:r>
          </a:p>
        </p:txBody>
      </p:sp>
    </p:spTree>
    <p:extLst>
      <p:ext uri="{BB962C8B-B14F-4D97-AF65-F5344CB8AC3E}">
        <p14:creationId xmlns:p14="http://schemas.microsoft.com/office/powerpoint/2010/main" val="42298157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Featured Technique: Charrette - Delaney and Associates Inc.">
            <a:extLst>
              <a:ext uri="{FF2B5EF4-FFF2-40B4-BE49-F238E27FC236}">
                <a16:creationId xmlns:a16="http://schemas.microsoft.com/office/drawing/2014/main" id="{018C4143-598C-4FF9-92BC-7CC46E5BB0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7" r="18418"/>
          <a:stretch/>
        </p:blipFill>
        <p:spPr bwMode="auto">
          <a:xfrm>
            <a:off x="6763470" y="-29"/>
            <a:ext cx="55568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3A56A93-4991-4DB1-46DC-3044FF350259}"/>
              </a:ext>
            </a:extLst>
          </p:cNvPr>
          <p:cNvSpPr/>
          <p:nvPr/>
        </p:nvSpPr>
        <p:spPr>
          <a:xfrm>
            <a:off x="-5894" y="1"/>
            <a:ext cx="6972476" cy="6857970"/>
          </a:xfrm>
          <a:prstGeom prst="rect">
            <a:avLst/>
          </a:prstGeom>
          <a:solidFill>
            <a:srgbClr val="217D9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42C7754-F668-B8B1-E5D2-1798A3DE18B4}"/>
              </a:ext>
            </a:extLst>
          </p:cNvPr>
          <p:cNvCxnSpPr>
            <a:cxnSpLocks/>
          </p:cNvCxnSpPr>
          <p:nvPr/>
        </p:nvCxnSpPr>
        <p:spPr>
          <a:xfrm>
            <a:off x="279944" y="2218557"/>
            <a:ext cx="619768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C2BBFE55-4823-28CC-AE6E-A97F62794CD5}"/>
              </a:ext>
            </a:extLst>
          </p:cNvPr>
          <p:cNvSpPr txBox="1"/>
          <p:nvPr/>
        </p:nvSpPr>
        <p:spPr>
          <a:xfrm>
            <a:off x="-34927" y="509676"/>
            <a:ext cx="7144565" cy="1636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5500" b="1" dirty="0">
                <a:latin typeface="Aparajita" panose="02020603050405020304" pitchFamily="18" charset="0"/>
                <a:ea typeface="Roboto" panose="02000000000000000000" pitchFamily="2" charset="0"/>
                <a:cs typeface="Aparajita" panose="02020603050405020304" pitchFamily="18" charset="0"/>
              </a:rPr>
              <a:t>COMMUNITY DEVELOPMENT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E42542E6-BDD1-0D4F-55A5-B373E874AEDD}"/>
              </a:ext>
            </a:extLst>
          </p:cNvPr>
          <p:cNvSpPr txBox="1">
            <a:spLocks/>
          </p:cNvSpPr>
          <p:nvPr/>
        </p:nvSpPr>
        <p:spPr>
          <a:xfrm>
            <a:off x="65585" y="2939638"/>
            <a:ext cx="6900997" cy="34086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lvl="1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2800" dirty="0">
                <a:solidFill>
                  <a:schemeClr val="tx1"/>
                </a:solidFill>
                <a:latin typeface="Athelas" panose="02000503000000020003" pitchFamily="2" charset="77"/>
              </a:rPr>
              <a:t>• 15 min – Progress update from </a:t>
            </a:r>
            <a:r>
              <a:rPr lang="en-US" sz="2800" dirty="0" err="1">
                <a:solidFill>
                  <a:schemeClr val="tx1"/>
                </a:solidFill>
                <a:latin typeface="Athelas" panose="02000503000000020003" pitchFamily="2" charset="77"/>
              </a:rPr>
              <a:t>ea</a:t>
            </a:r>
            <a:r>
              <a:rPr lang="en-US" sz="2800" dirty="0">
                <a:solidFill>
                  <a:schemeClr val="tx1"/>
                </a:solidFill>
                <a:latin typeface="Athelas" panose="02000503000000020003" pitchFamily="2" charset="77"/>
              </a:rPr>
              <a:t>/ Group</a:t>
            </a:r>
          </a:p>
          <a:p>
            <a:pPr marL="228600" lvl="1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2800" dirty="0">
                <a:solidFill>
                  <a:schemeClr val="tx1"/>
                </a:solidFill>
                <a:latin typeface="Athelas" panose="02000503000000020003" pitchFamily="2" charset="77"/>
              </a:rPr>
              <a:t>	         – Confirm member lists</a:t>
            </a:r>
          </a:p>
          <a:p>
            <a:pPr marL="228600" lvl="1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2800" dirty="0">
                <a:solidFill>
                  <a:schemeClr val="tx1"/>
                </a:solidFill>
                <a:latin typeface="Athelas" panose="02000503000000020003" pitchFamily="2" charset="77"/>
              </a:rPr>
              <a:t>• 30 min – Breakout Rooms to work on</a:t>
            </a:r>
          </a:p>
          <a:p>
            <a:pPr marL="228600" lvl="1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2800" dirty="0">
                <a:solidFill>
                  <a:schemeClr val="tx1"/>
                </a:solidFill>
                <a:latin typeface="Athelas" panose="02000503000000020003" pitchFamily="2" charset="77"/>
              </a:rPr>
              <a:t>		August Deliverables Worksheet</a:t>
            </a:r>
          </a:p>
          <a:p>
            <a:pPr marL="228600" lvl="1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2800" dirty="0">
                <a:solidFill>
                  <a:schemeClr val="tx1"/>
                </a:solidFill>
                <a:latin typeface="Athelas" panose="02000503000000020003" pitchFamily="2" charset="77"/>
              </a:rPr>
              <a:t>• 15 min – Debrief; Upcoming Events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A80A7A-55DD-88A3-3B8F-633D2BBE86AF}"/>
              </a:ext>
            </a:extLst>
          </p:cNvPr>
          <p:cNvSpPr txBox="1"/>
          <p:nvPr/>
        </p:nvSpPr>
        <p:spPr>
          <a:xfrm>
            <a:off x="1161073" y="2229067"/>
            <a:ext cx="4638539" cy="5193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30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Aparajita" panose="02020603050405020304" pitchFamily="18" charset="0"/>
                <a:ea typeface="Roboto" panose="02000000000000000000" pitchFamily="2" charset="0"/>
                <a:cs typeface="Aparajita" panose="02020603050405020304" pitchFamily="18" charset="0"/>
              </a:rPr>
              <a:t>1hr via Zoom</a:t>
            </a:r>
          </a:p>
        </p:txBody>
      </p:sp>
    </p:spTree>
    <p:extLst>
      <p:ext uri="{BB962C8B-B14F-4D97-AF65-F5344CB8AC3E}">
        <p14:creationId xmlns:p14="http://schemas.microsoft.com/office/powerpoint/2010/main" val="38404247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A3D5AC45-90A6-87B0-0523-9873DEE851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2636" y="20975"/>
            <a:ext cx="5299364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3A56A93-4991-4DB1-46DC-3044FF350259}"/>
              </a:ext>
            </a:extLst>
          </p:cNvPr>
          <p:cNvSpPr/>
          <p:nvPr/>
        </p:nvSpPr>
        <p:spPr>
          <a:xfrm>
            <a:off x="0" y="-20945"/>
            <a:ext cx="6972476" cy="6857970"/>
          </a:xfrm>
          <a:prstGeom prst="rect">
            <a:avLst/>
          </a:prstGeom>
          <a:solidFill>
            <a:srgbClr val="217D9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42C7754-F668-B8B1-E5D2-1798A3DE18B4}"/>
              </a:ext>
            </a:extLst>
          </p:cNvPr>
          <p:cNvCxnSpPr>
            <a:cxnSpLocks/>
          </p:cNvCxnSpPr>
          <p:nvPr/>
        </p:nvCxnSpPr>
        <p:spPr>
          <a:xfrm>
            <a:off x="381496" y="1842047"/>
            <a:ext cx="619768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C2BBFE55-4823-28CC-AE6E-A97F62794CD5}"/>
              </a:ext>
            </a:extLst>
          </p:cNvPr>
          <p:cNvSpPr txBox="1"/>
          <p:nvPr/>
        </p:nvSpPr>
        <p:spPr>
          <a:xfrm>
            <a:off x="0" y="349117"/>
            <a:ext cx="7052623" cy="13503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6000" b="1" dirty="0">
                <a:latin typeface="Aparajita" panose="02020603050405020304" pitchFamily="18" charset="0"/>
                <a:ea typeface="Roboto" panose="02000000000000000000" pitchFamily="2" charset="0"/>
                <a:cs typeface="Aparajita" panose="02020603050405020304" pitchFamily="18" charset="0"/>
              </a:rPr>
              <a:t>Workshop Deliverables</a:t>
            </a:r>
          </a:p>
          <a:p>
            <a:pPr marL="0" indent="0" algn="ctr"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3000" b="1" dirty="0">
                <a:latin typeface="Aparajita" panose="02020603050405020304" pitchFamily="18" charset="0"/>
                <a:ea typeface="Roboto" panose="02000000000000000000" pitchFamily="2" charset="0"/>
                <a:cs typeface="Aparajita" panose="02020603050405020304" pitchFamily="18" charset="0"/>
              </a:rPr>
              <a:t>( A )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E42542E6-BDD1-0D4F-55A5-B373E874AEDD}"/>
              </a:ext>
            </a:extLst>
          </p:cNvPr>
          <p:cNvSpPr txBox="1">
            <a:spLocks/>
          </p:cNvSpPr>
          <p:nvPr/>
        </p:nvSpPr>
        <p:spPr>
          <a:xfrm>
            <a:off x="274318" y="2069547"/>
            <a:ext cx="6412046" cy="47674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lvl="1" indent="0">
              <a:spcBef>
                <a:spcPts val="0"/>
              </a:spcBef>
              <a:buNone/>
            </a:pPr>
            <a:r>
              <a:rPr lang="en-US" sz="2800" dirty="0">
                <a:solidFill>
                  <a:schemeClr val="tx1">
                    <a:lumMod val="85000"/>
                  </a:schemeClr>
                </a:solidFill>
                <a:latin typeface="Athelas" panose="02000503000000020003" pitchFamily="2" charset="77"/>
              </a:rPr>
              <a:t>By the end of the night, each community group should have as DRAFTS:</a:t>
            </a:r>
          </a:p>
          <a:p>
            <a:pPr marL="800100" lvl="1" indent="-571500">
              <a:lnSpc>
                <a:spcPct val="150000"/>
              </a:lnSpc>
              <a:spcBef>
                <a:spcPts val="0"/>
              </a:spcBef>
              <a:buClr>
                <a:schemeClr val="tx1"/>
              </a:buClr>
              <a:buFont typeface="+mj-lt"/>
              <a:buAutoNum type="romanUcPeriod"/>
            </a:pPr>
            <a:r>
              <a:rPr lang="en-US" sz="2800" dirty="0">
                <a:solidFill>
                  <a:schemeClr val="tx1"/>
                </a:solidFill>
                <a:latin typeface="Athelas" panose="02000503000000020003" pitchFamily="2" charset="77"/>
              </a:rPr>
              <a:t>A (placeholder) Community Name</a:t>
            </a:r>
          </a:p>
          <a:p>
            <a:pPr marL="800100" lvl="1" indent="-571500">
              <a:lnSpc>
                <a:spcPct val="150000"/>
              </a:lnSpc>
              <a:spcBef>
                <a:spcPts val="0"/>
              </a:spcBef>
              <a:buClr>
                <a:schemeClr val="tx1"/>
              </a:buClr>
              <a:buFont typeface="+mj-lt"/>
              <a:buAutoNum type="romanUcPeriod"/>
            </a:pPr>
            <a:r>
              <a:rPr lang="en-US" sz="2800" dirty="0">
                <a:solidFill>
                  <a:schemeClr val="tx1"/>
                </a:solidFill>
                <a:latin typeface="Athelas" panose="02000503000000020003" pitchFamily="2" charset="77"/>
              </a:rPr>
              <a:t>All Members’ Names &amp; Method of Contact (present &amp; not)</a:t>
            </a:r>
          </a:p>
          <a:p>
            <a:pPr marL="800100" lvl="1" indent="-571500">
              <a:lnSpc>
                <a:spcPct val="150000"/>
              </a:lnSpc>
              <a:spcBef>
                <a:spcPts val="0"/>
              </a:spcBef>
              <a:buClr>
                <a:schemeClr val="tx1"/>
              </a:buClr>
              <a:buFont typeface="+mj-lt"/>
              <a:buAutoNum type="romanUcPeriod"/>
            </a:pPr>
            <a:r>
              <a:rPr lang="en-US" sz="2800" dirty="0">
                <a:solidFill>
                  <a:schemeClr val="tx1"/>
                </a:solidFill>
                <a:latin typeface="Athelas" panose="02000503000000020003" pitchFamily="2" charset="77"/>
              </a:rPr>
              <a:t>Communication Channels &amp; Meeting Time</a:t>
            </a:r>
          </a:p>
          <a:p>
            <a:pPr marL="800100" lvl="1" indent="-571500">
              <a:lnSpc>
                <a:spcPct val="150000"/>
              </a:lnSpc>
              <a:spcBef>
                <a:spcPts val="0"/>
              </a:spcBef>
              <a:buClr>
                <a:schemeClr val="tx1"/>
              </a:buClr>
              <a:buFont typeface="+mj-lt"/>
              <a:buAutoNum type="romanUcPeriod"/>
            </a:pPr>
            <a:r>
              <a:rPr lang="en-US" sz="2800" dirty="0">
                <a:solidFill>
                  <a:schemeClr val="tx1"/>
                </a:solidFill>
                <a:latin typeface="Athelas" panose="02000503000000020003" pitchFamily="2" charset="77"/>
              </a:rPr>
              <a:t>Community Goals &amp; Vision</a:t>
            </a:r>
          </a:p>
          <a:p>
            <a:pPr marL="228600" lvl="1" indent="0">
              <a:spcBef>
                <a:spcPts val="0"/>
              </a:spcBef>
              <a:buClr>
                <a:schemeClr val="tx1"/>
              </a:buClr>
              <a:buNone/>
            </a:pPr>
            <a:endParaRPr lang="en-US" sz="1000" dirty="0">
              <a:solidFill>
                <a:schemeClr val="tx1"/>
              </a:solidFill>
              <a:latin typeface="Athelas" panose="02000503000000020003" pitchFamily="2" charset="77"/>
            </a:endParaRPr>
          </a:p>
          <a:p>
            <a:pPr marL="685800" lvl="3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2800" dirty="0">
                <a:solidFill>
                  <a:schemeClr val="tx1"/>
                </a:solidFill>
                <a:latin typeface="Athelas" panose="02000503000000020003" pitchFamily="2" charset="77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47130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, table&#10;&#10;Description automatically generated with medium confidence">
            <a:extLst>
              <a:ext uri="{FF2B5EF4-FFF2-40B4-BE49-F238E27FC236}">
                <a16:creationId xmlns:a16="http://schemas.microsoft.com/office/drawing/2014/main" id="{1546F4FD-61DE-2F2B-3CCC-250A525FCD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6451" y="-9427"/>
            <a:ext cx="5315549" cy="687894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3A56A93-4991-4DB1-46DC-3044FF350259}"/>
              </a:ext>
            </a:extLst>
          </p:cNvPr>
          <p:cNvSpPr/>
          <p:nvPr/>
        </p:nvSpPr>
        <p:spPr>
          <a:xfrm>
            <a:off x="0" y="-20945"/>
            <a:ext cx="6972476" cy="6857970"/>
          </a:xfrm>
          <a:prstGeom prst="rect">
            <a:avLst/>
          </a:prstGeom>
          <a:solidFill>
            <a:srgbClr val="217D9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42C7754-F668-B8B1-E5D2-1798A3DE18B4}"/>
              </a:ext>
            </a:extLst>
          </p:cNvPr>
          <p:cNvCxnSpPr>
            <a:cxnSpLocks/>
          </p:cNvCxnSpPr>
          <p:nvPr/>
        </p:nvCxnSpPr>
        <p:spPr>
          <a:xfrm>
            <a:off x="381496" y="1842047"/>
            <a:ext cx="619768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C2BBFE55-4823-28CC-AE6E-A97F62794CD5}"/>
              </a:ext>
            </a:extLst>
          </p:cNvPr>
          <p:cNvSpPr txBox="1"/>
          <p:nvPr/>
        </p:nvSpPr>
        <p:spPr>
          <a:xfrm>
            <a:off x="0" y="349117"/>
            <a:ext cx="7052623" cy="13503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6000" b="1" dirty="0">
                <a:latin typeface="Aparajita" panose="02020603050405020304" pitchFamily="18" charset="0"/>
                <a:ea typeface="Roboto" panose="02000000000000000000" pitchFamily="2" charset="0"/>
                <a:cs typeface="Aparajita" panose="02020603050405020304" pitchFamily="18" charset="0"/>
              </a:rPr>
              <a:t>Workshop Deliverables</a:t>
            </a:r>
          </a:p>
          <a:p>
            <a:pPr marL="0" indent="0" algn="ctr"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3000" b="1" dirty="0">
                <a:latin typeface="Aparajita" panose="02020603050405020304" pitchFamily="18" charset="0"/>
                <a:ea typeface="Roboto" panose="02000000000000000000" pitchFamily="2" charset="0"/>
                <a:cs typeface="Aparajita" panose="02020603050405020304" pitchFamily="18" charset="0"/>
              </a:rPr>
              <a:t>( B )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E42542E6-BDD1-0D4F-55A5-B373E874AEDD}"/>
              </a:ext>
            </a:extLst>
          </p:cNvPr>
          <p:cNvSpPr txBox="1">
            <a:spLocks/>
          </p:cNvSpPr>
          <p:nvPr/>
        </p:nvSpPr>
        <p:spPr>
          <a:xfrm>
            <a:off x="274318" y="2069548"/>
            <a:ext cx="6412046" cy="43767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lvl="1" indent="0">
              <a:spcBef>
                <a:spcPts val="0"/>
              </a:spcBef>
              <a:buNone/>
            </a:pPr>
            <a:r>
              <a:rPr lang="en-US" sz="2800" dirty="0">
                <a:solidFill>
                  <a:schemeClr val="tx1">
                    <a:lumMod val="85000"/>
                  </a:schemeClr>
                </a:solidFill>
                <a:latin typeface="Athelas" panose="02000503000000020003" pitchFamily="2" charset="77"/>
              </a:rPr>
              <a:t>If finished Deliverables (A), continue onto physical design aspects (DRAFTS):</a:t>
            </a:r>
          </a:p>
          <a:p>
            <a:pPr marL="800100" lvl="1" indent="-571500">
              <a:lnSpc>
                <a:spcPct val="150000"/>
              </a:lnSpc>
              <a:spcBef>
                <a:spcPts val="0"/>
              </a:spcBef>
              <a:buClr>
                <a:schemeClr val="tx1"/>
              </a:buClr>
              <a:buFont typeface="+mj-lt"/>
              <a:buAutoNum type="romanUcPeriod"/>
            </a:pPr>
            <a:r>
              <a:rPr lang="en-US" sz="2800" dirty="0">
                <a:solidFill>
                  <a:schemeClr val="tx1"/>
                </a:solidFill>
                <a:latin typeface="Athelas" panose="02000503000000020003" pitchFamily="2" charset="77"/>
              </a:rPr>
              <a:t>Property size, terrain, utilities…</a:t>
            </a:r>
            <a:r>
              <a:rPr lang="en-US" sz="2800" dirty="0" err="1">
                <a:solidFill>
                  <a:schemeClr val="tx1"/>
                </a:solidFill>
                <a:latin typeface="Athelas" panose="02000503000000020003" pitchFamily="2" charset="77"/>
              </a:rPr>
              <a:t>etc</a:t>
            </a:r>
            <a:endParaRPr lang="en-US" sz="2800" dirty="0">
              <a:solidFill>
                <a:schemeClr val="tx1"/>
              </a:solidFill>
              <a:latin typeface="Athelas" panose="02000503000000020003" pitchFamily="2" charset="77"/>
            </a:endParaRPr>
          </a:p>
          <a:p>
            <a:pPr marL="800100" lvl="1" indent="-571500">
              <a:lnSpc>
                <a:spcPct val="150000"/>
              </a:lnSpc>
              <a:spcBef>
                <a:spcPts val="0"/>
              </a:spcBef>
              <a:buClr>
                <a:schemeClr val="tx1"/>
              </a:buClr>
              <a:buFont typeface="+mj-lt"/>
              <a:buAutoNum type="romanUcPeriod"/>
            </a:pPr>
            <a:r>
              <a:rPr lang="en-US" sz="2800" dirty="0">
                <a:solidFill>
                  <a:schemeClr val="tx1"/>
                </a:solidFill>
                <a:latin typeface="Athelas" panose="02000503000000020003" pitchFamily="2" charset="77"/>
              </a:rPr>
              <a:t>Common Facilities</a:t>
            </a:r>
          </a:p>
          <a:p>
            <a:pPr marL="800100" lvl="1" indent="-571500">
              <a:lnSpc>
                <a:spcPct val="150000"/>
              </a:lnSpc>
              <a:spcBef>
                <a:spcPts val="0"/>
              </a:spcBef>
              <a:buClr>
                <a:schemeClr val="tx1"/>
              </a:buClr>
              <a:buFont typeface="+mj-lt"/>
              <a:buAutoNum type="romanUcPeriod"/>
            </a:pPr>
            <a:r>
              <a:rPr lang="en-US" sz="2800" dirty="0">
                <a:solidFill>
                  <a:schemeClr val="tx1"/>
                </a:solidFill>
                <a:latin typeface="Athelas" panose="02000503000000020003" pitchFamily="2" charset="77"/>
              </a:rPr>
              <a:t>Number &amp; type of units</a:t>
            </a:r>
          </a:p>
          <a:p>
            <a:pPr marL="800100" lvl="1" indent="-571500">
              <a:lnSpc>
                <a:spcPct val="150000"/>
              </a:lnSpc>
              <a:spcBef>
                <a:spcPts val="0"/>
              </a:spcBef>
              <a:buClr>
                <a:schemeClr val="tx1"/>
              </a:buClr>
              <a:buFont typeface="+mj-lt"/>
              <a:buAutoNum type="romanUcPeriod"/>
            </a:pPr>
            <a:r>
              <a:rPr lang="en-US" sz="2800" dirty="0">
                <a:solidFill>
                  <a:schemeClr val="tx1"/>
                </a:solidFill>
                <a:latin typeface="Athelas" panose="02000503000000020003" pitchFamily="2" charset="77"/>
              </a:rPr>
              <a:t>Nearby Amenities</a:t>
            </a:r>
          </a:p>
          <a:p>
            <a:pPr marL="800100" lvl="1" indent="-571500">
              <a:lnSpc>
                <a:spcPct val="150000"/>
              </a:lnSpc>
              <a:spcBef>
                <a:spcPts val="0"/>
              </a:spcBef>
              <a:buClr>
                <a:schemeClr val="tx1"/>
              </a:buClr>
              <a:buFont typeface="+mj-lt"/>
              <a:buAutoNum type="romanUcPeriod"/>
            </a:pPr>
            <a:r>
              <a:rPr lang="en-US" sz="2800" dirty="0">
                <a:solidFill>
                  <a:schemeClr val="tx1"/>
                </a:solidFill>
                <a:latin typeface="Athelas" panose="02000503000000020003" pitchFamily="2" charset="77"/>
              </a:rPr>
              <a:t>Housing Styles</a:t>
            </a:r>
          </a:p>
          <a:p>
            <a:pPr marL="800100" lvl="1" indent="-571500">
              <a:lnSpc>
                <a:spcPct val="150000"/>
              </a:lnSpc>
              <a:spcBef>
                <a:spcPts val="0"/>
              </a:spcBef>
              <a:buClr>
                <a:schemeClr val="tx1"/>
              </a:buClr>
              <a:buFont typeface="+mj-lt"/>
              <a:buAutoNum type="romanUcPeriod"/>
            </a:pPr>
            <a:endParaRPr lang="en-US" sz="2800" dirty="0">
              <a:solidFill>
                <a:schemeClr val="tx1"/>
              </a:solidFill>
              <a:latin typeface="Athelas" panose="02000503000000020003" pitchFamily="2" charset="77"/>
            </a:endParaRPr>
          </a:p>
          <a:p>
            <a:pPr marL="228600" lvl="1" indent="0">
              <a:spcBef>
                <a:spcPts val="0"/>
              </a:spcBef>
              <a:buClr>
                <a:schemeClr val="tx1"/>
              </a:buClr>
              <a:buNone/>
            </a:pPr>
            <a:endParaRPr lang="en-US" sz="1000" dirty="0">
              <a:solidFill>
                <a:schemeClr val="tx1"/>
              </a:solidFill>
              <a:latin typeface="Athelas" panose="02000503000000020003" pitchFamily="2" charset="77"/>
            </a:endParaRPr>
          </a:p>
          <a:p>
            <a:pPr marL="685800" lvl="3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2800" dirty="0">
                <a:solidFill>
                  <a:schemeClr val="tx1"/>
                </a:solidFill>
                <a:latin typeface="Athelas" panose="02000503000000020003" pitchFamily="2" charset="77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852816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F725D26-1622-1AED-8611-406A310A0373}"/>
              </a:ext>
            </a:extLst>
          </p:cNvPr>
          <p:cNvSpPr/>
          <p:nvPr/>
        </p:nvSpPr>
        <p:spPr>
          <a:xfrm>
            <a:off x="0" y="-154112"/>
            <a:ext cx="12192000" cy="1725559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FCF53DE-39BC-FAE0-CF36-83FEA80C48A3}"/>
              </a:ext>
            </a:extLst>
          </p:cNvPr>
          <p:cNvSpPr txBox="1">
            <a:spLocks/>
          </p:cNvSpPr>
          <p:nvPr/>
        </p:nvSpPr>
        <p:spPr bwMode="blackWhite">
          <a:xfrm>
            <a:off x="737274" y="381962"/>
            <a:ext cx="10635258" cy="889147"/>
          </a:xfrm>
          <a:prstGeom prst="rect">
            <a:avLst/>
          </a:prstGeom>
          <a:noFill/>
          <a:ln w="38100" cap="sq">
            <a:noFill/>
            <a:miter lim="800000"/>
          </a:ln>
        </p:spPr>
        <p:txBody>
          <a:bodyPr vert="horz" lIns="274320" tIns="182880" rIns="274320" bIns="182880" rtlCol="0" anchor="ctr" anchorCtr="1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sz="5000" b="1" dirty="0">
                <a:solidFill>
                  <a:schemeClr val="tx1"/>
                </a:solidFill>
                <a:latin typeface="Athelas" panose="02000503000000020003" pitchFamily="2" charset="77"/>
              </a:rPr>
              <a:t>RESOURCES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DF47D1B-1AB5-673A-4A3E-98906BC7F51B}"/>
              </a:ext>
            </a:extLst>
          </p:cNvPr>
          <p:cNvSpPr/>
          <p:nvPr/>
        </p:nvSpPr>
        <p:spPr>
          <a:xfrm>
            <a:off x="-41099" y="5941420"/>
            <a:ext cx="12274193" cy="981863"/>
          </a:xfrm>
          <a:prstGeom prst="rect">
            <a:avLst/>
          </a:prstGeom>
          <a:solidFill>
            <a:srgbClr val="9BAFB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D7652C-50BA-1CFC-8570-27ED9335AD29}"/>
              </a:ext>
            </a:extLst>
          </p:cNvPr>
          <p:cNvSpPr txBox="1"/>
          <p:nvPr/>
        </p:nvSpPr>
        <p:spPr>
          <a:xfrm>
            <a:off x="184629" y="6072399"/>
            <a:ext cx="9214822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400"/>
              </a:spcAft>
            </a:pPr>
            <a:r>
              <a:rPr lang="en-CA" sz="15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CONTACT US: </a:t>
            </a:r>
            <a:r>
              <a:rPr lang="en-CA" sz="15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gord.lovegrove@ubc.ca</a:t>
            </a:r>
            <a:r>
              <a:rPr lang="en-CA" sz="15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(Principal Investigator)| </a:t>
            </a:r>
            <a:r>
              <a:rPr lang="en-CA" sz="15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laura.chatham@ubc.ca</a:t>
            </a:r>
            <a:r>
              <a:rPr lang="en-CA" sz="15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CA" sz="15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(Lead Researcher)</a:t>
            </a:r>
            <a:endParaRPr lang="en-CA" sz="15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400"/>
              </a:spcAft>
            </a:pPr>
            <a:r>
              <a:rPr lang="en-CA" sz="15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VISIT</a:t>
            </a:r>
            <a:r>
              <a:rPr lang="en-CA" sz="15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CA" sz="15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US: </a:t>
            </a:r>
            <a:r>
              <a:rPr lang="en-CA" sz="15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</a:t>
            </a:r>
            <a:r>
              <a:rPr lang="en-CA" sz="15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sustainablecommunities.ok.ubc.ca</a:t>
            </a:r>
            <a:r>
              <a:rPr lang="en-CA" sz="15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/research/cohousing/</a:t>
            </a:r>
            <a:endParaRPr lang="en-CA" sz="15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C1668380-D7E8-5BA3-05A2-F05E090AC9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18880" y="303794"/>
            <a:ext cx="2973068" cy="935023"/>
          </a:xfrm>
          <a:prstGeom prst="rect">
            <a:avLst/>
          </a:prstGeom>
        </p:spPr>
      </p:pic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CA18343C-EEBC-7971-947B-F290DFB2649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4433" b="10686"/>
          <a:stretch/>
        </p:blipFill>
        <p:spPr>
          <a:xfrm>
            <a:off x="639818" y="316977"/>
            <a:ext cx="2481639" cy="933393"/>
          </a:xfrm>
          <a:prstGeom prst="rect">
            <a:avLst/>
          </a:prstGeom>
        </p:spPr>
      </p:pic>
      <p:pic>
        <p:nvPicPr>
          <p:cNvPr id="7" name="Picture 6" descr="A picture containing text, clipart, vector graphics&#10;&#10;Description automatically generated">
            <a:extLst>
              <a:ext uri="{FF2B5EF4-FFF2-40B4-BE49-F238E27FC236}">
                <a16:creationId xmlns:a16="http://schemas.microsoft.com/office/drawing/2014/main" id="{2A0AB71A-DFA4-7ACB-F77B-2B1850C4380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056" b="40876" l="5667" r="93000">
                        <a14:foregroundMark x1="15167" y1="27494" x2="15167" y2="27494"/>
                        <a14:foregroundMark x1="18500" y1="22141" x2="22500" y2="12165"/>
                        <a14:foregroundMark x1="22500" y1="12165" x2="16167" y2="12652"/>
                        <a14:foregroundMark x1="17000" y1="18248" x2="15000" y2="27981"/>
                        <a14:foregroundMark x1="15000" y1="27981" x2="20167" y2="17762"/>
                        <a14:foregroundMark x1="20167" y1="17762" x2="20667" y2="17275"/>
                        <a14:foregroundMark x1="13333" y1="18005" x2="8500" y2="25791"/>
                        <a14:foregroundMark x1="8500" y1="25791" x2="9167" y2="31387"/>
                        <a14:foregroundMark x1="6333" y1="26277" x2="5833" y2="22628"/>
                        <a14:foregroundMark x1="47167" y1="19708" x2="46667" y2="31387"/>
                        <a14:foregroundMark x1="46667" y1="31387" x2="49333" y2="32360"/>
                        <a14:foregroundMark x1="54833" y1="17275" x2="54333" y2="15815"/>
                        <a14:foregroundMark x1="50667" y1="10949" x2="49333" y2="8029"/>
                        <a14:foregroundMark x1="50667" y1="11922" x2="43667" y2="12895"/>
                        <a14:foregroundMark x1="43667" y1="12895" x2="42167" y2="14842"/>
                        <a14:foregroundMark x1="41000" y1="19951" x2="41000" y2="30900"/>
                        <a14:foregroundMark x1="41000" y1="30900" x2="45500" y2="35523"/>
                        <a14:foregroundMark x1="47833" y1="37226" x2="54667" y2="36740"/>
                        <a14:foregroundMark x1="54667" y1="36740" x2="58833" y2="27007"/>
                        <a14:foregroundMark x1="58833" y1="27007" x2="58500" y2="20681"/>
                        <a14:foregroundMark x1="84167" y1="20438" x2="84333" y2="31144"/>
                        <a14:foregroundMark x1="84333" y1="31144" x2="86500" y2="31144"/>
                        <a14:foregroundMark x1="89833" y1="29927" x2="89667" y2="18735"/>
                        <a14:foregroundMark x1="89667" y1="18735" x2="89333" y2="17518"/>
                        <a14:foregroundMark x1="93000" y1="20681" x2="92833" y2="26764"/>
                      </a14:backgroundRemoval>
                    </a14:imgEffect>
                  </a14:imgLayer>
                </a14:imgProps>
              </a:ext>
            </a:extLst>
          </a:blip>
          <a:srcRect l="67213" t="3338" r="3593" b="54821"/>
          <a:stretch/>
        </p:blipFill>
        <p:spPr>
          <a:xfrm>
            <a:off x="11153849" y="6067313"/>
            <a:ext cx="751922" cy="738209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E10D69F-11A8-2E53-E967-AADD806FA632}"/>
              </a:ext>
            </a:extLst>
          </p:cNvPr>
          <p:cNvSpPr txBox="1">
            <a:spLocks/>
          </p:cNvSpPr>
          <p:nvPr/>
        </p:nvSpPr>
        <p:spPr>
          <a:xfrm>
            <a:off x="451306" y="1840029"/>
            <a:ext cx="11289385" cy="39754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3000" dirty="0">
                <a:solidFill>
                  <a:schemeClr val="bg1"/>
                </a:solidFill>
                <a:latin typeface="Athelas" panose="02000503000000020003" pitchFamily="2" charset="77"/>
              </a:rPr>
              <a:t>COHOUSING</a:t>
            </a:r>
          </a:p>
          <a:p>
            <a:pPr marL="228600" lvl="1" indent="0"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2500" dirty="0">
                <a:solidFill>
                  <a:schemeClr val="bg1"/>
                </a:solidFill>
                <a:latin typeface="Athelas" panose="02000503000000020003" pitchFamily="2" charset="77"/>
              </a:rPr>
              <a:t>• The Canadian Cohousing Network </a:t>
            </a:r>
            <a:r>
              <a:rPr lang="en-US" sz="2800" dirty="0">
                <a:solidFill>
                  <a:schemeClr val="bg1"/>
                </a:solidFill>
                <a:latin typeface="Athelas" panose="02000503000000020003" pitchFamily="2" charset="77"/>
              </a:rPr>
              <a:t>– </a:t>
            </a:r>
            <a:r>
              <a:rPr lang="en-US" sz="2000" dirty="0">
                <a:solidFill>
                  <a:schemeClr val="bg1"/>
                </a:solidFill>
                <a:latin typeface="Athelas" panose="02000503000000020003" pitchFamily="2" charset="77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https://cohousing.ca</a:t>
            </a:r>
            <a:r>
              <a:rPr lang="en-US" sz="2000" dirty="0">
                <a:solidFill>
                  <a:schemeClr val="bg1"/>
                </a:solidFill>
                <a:latin typeface="Athelas" panose="02000503000000020003" pitchFamily="2" charset="77"/>
              </a:rPr>
              <a:t>/</a:t>
            </a:r>
          </a:p>
          <a:p>
            <a:pPr marL="228600" lvl="1" indent="0"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2500" dirty="0">
                <a:solidFill>
                  <a:schemeClr val="bg1"/>
                </a:solidFill>
                <a:latin typeface="Athelas" panose="02000503000000020003" pitchFamily="2" charset="77"/>
              </a:rPr>
              <a:t>• </a:t>
            </a:r>
            <a:r>
              <a:rPr lang="en-US" sz="2500" dirty="0" err="1">
                <a:solidFill>
                  <a:schemeClr val="bg1"/>
                </a:solidFill>
                <a:latin typeface="Athelas" panose="02000503000000020003" pitchFamily="2" charset="77"/>
              </a:rPr>
              <a:t>CohoUS</a:t>
            </a:r>
            <a:r>
              <a:rPr lang="en-US" sz="2500" dirty="0">
                <a:solidFill>
                  <a:schemeClr val="bg1"/>
                </a:solidFill>
                <a:latin typeface="Athelas" panose="02000503000000020003" pitchFamily="2" charset="77"/>
              </a:rPr>
              <a:t> </a:t>
            </a:r>
            <a:r>
              <a:rPr lang="en-US" sz="2800" dirty="0">
                <a:solidFill>
                  <a:schemeClr val="bg1"/>
                </a:solidFill>
                <a:latin typeface="Athelas" panose="02000503000000020003" pitchFamily="2" charset="77"/>
              </a:rPr>
              <a:t>– </a:t>
            </a:r>
            <a:r>
              <a:rPr lang="en-US" sz="2000" dirty="0">
                <a:solidFill>
                  <a:schemeClr val="bg1"/>
                </a:solidFill>
                <a:latin typeface="Athelas" panose="02000503000000020003" pitchFamily="2" charset="77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https://cohousing.org/</a:t>
            </a:r>
            <a:endParaRPr lang="en-US" sz="2000" dirty="0">
              <a:solidFill>
                <a:schemeClr val="bg1"/>
              </a:solidFill>
              <a:latin typeface="Athelas" panose="02000503000000020003" pitchFamily="2" charset="77"/>
            </a:endParaRPr>
          </a:p>
          <a:p>
            <a:pPr marL="228600" lvl="1" indent="0"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2500" dirty="0">
                <a:solidFill>
                  <a:schemeClr val="bg1"/>
                </a:solidFill>
                <a:latin typeface="Athelas" panose="02000503000000020003" pitchFamily="2" charset="77"/>
              </a:rPr>
              <a:t>• Creating Cohousing by McCamant &amp; Durrett </a:t>
            </a:r>
            <a:r>
              <a:rPr lang="en-US" sz="2800" dirty="0">
                <a:solidFill>
                  <a:schemeClr val="bg1"/>
                </a:solidFill>
                <a:latin typeface="Athelas" panose="02000503000000020003" pitchFamily="2" charset="77"/>
              </a:rPr>
              <a:t>– </a:t>
            </a:r>
            <a:r>
              <a:rPr lang="en-US" sz="2000" dirty="0">
                <a:solidFill>
                  <a:schemeClr val="bg1"/>
                </a:solidFill>
                <a:latin typeface="Athelas" panose="02000503000000020003" pitchFamily="2" charset="77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</a:t>
            </a:r>
            <a:r>
              <a:rPr lang="en-US" sz="2000" dirty="0" err="1">
                <a:solidFill>
                  <a:schemeClr val="bg1"/>
                </a:solidFill>
                <a:latin typeface="Athelas" panose="02000503000000020003" pitchFamily="2" charset="77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newsociety.ca</a:t>
            </a:r>
            <a:endParaRPr lang="en-US" sz="2000" dirty="0">
              <a:solidFill>
                <a:schemeClr val="bg1"/>
              </a:solidFill>
              <a:latin typeface="Athelas" panose="02000503000000020003" pitchFamily="2" charset="77"/>
            </a:endParaRPr>
          </a:p>
          <a:p>
            <a:pPr marL="0" indent="0">
              <a:lnSpc>
                <a:spcPct val="90000"/>
              </a:lnSpc>
              <a:spcBef>
                <a:spcPts val="0"/>
              </a:spcBef>
              <a:buNone/>
            </a:pPr>
            <a:endParaRPr lang="en-US" sz="2000" dirty="0">
              <a:solidFill>
                <a:schemeClr val="bg1"/>
              </a:solidFill>
              <a:latin typeface="Athelas" panose="02000503000000020003" pitchFamily="2" charset="77"/>
            </a:endParaRPr>
          </a:p>
          <a:p>
            <a:pPr marL="0" indent="0"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3000" dirty="0">
                <a:solidFill>
                  <a:schemeClr val="bg1"/>
                </a:solidFill>
                <a:latin typeface="Athelas" panose="02000503000000020003" pitchFamily="2" charset="77"/>
              </a:rPr>
              <a:t>CONSENSUS DECISION MAKING</a:t>
            </a:r>
          </a:p>
          <a:p>
            <a:pPr marL="228600" lvl="1" indent="0">
              <a:buNone/>
            </a:pPr>
            <a:r>
              <a:rPr lang="en-US" sz="2500" dirty="0">
                <a:solidFill>
                  <a:schemeClr val="bg1"/>
                </a:solidFill>
                <a:latin typeface="Athelas" panose="02000503000000020003" pitchFamily="2" charset="77"/>
              </a:rPr>
              <a:t>• </a:t>
            </a:r>
            <a:r>
              <a:rPr lang="en-CA" sz="2500" dirty="0">
                <a:solidFill>
                  <a:schemeClr val="bg1"/>
                </a:solidFill>
                <a:latin typeface="Athelas" panose="02000503000000020003" pitchFamily="2" charset="77"/>
              </a:rPr>
              <a:t>Consensus Home </a:t>
            </a:r>
            <a:r>
              <a:rPr lang="en-CA" sz="2600" dirty="0">
                <a:solidFill>
                  <a:schemeClr val="bg1"/>
                </a:solidFill>
                <a:latin typeface="Athelas" panose="02000503000000020003" pitchFamily="2" charset="77"/>
              </a:rPr>
              <a:t>– </a:t>
            </a:r>
            <a:r>
              <a:rPr lang="en-CA" sz="2000" dirty="0">
                <a:solidFill>
                  <a:schemeClr val="bg1"/>
                </a:solidFill>
                <a:latin typeface="Athelas" panose="02000503000000020003" pitchFamily="2" charset="77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</a:t>
            </a:r>
            <a:r>
              <a:rPr lang="en-CA" sz="2000" dirty="0" err="1">
                <a:solidFill>
                  <a:schemeClr val="bg1"/>
                </a:solidFill>
                <a:latin typeface="Athelas" panose="02000503000000020003" pitchFamily="2" charset="77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www.consensusdecisionmaking.org</a:t>
            </a:r>
            <a:r>
              <a:rPr lang="en-CA" sz="2000" dirty="0">
                <a:solidFill>
                  <a:schemeClr val="bg1"/>
                </a:solidFill>
                <a:latin typeface="Athelas" panose="02000503000000020003" pitchFamily="2" charset="77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 </a:t>
            </a:r>
            <a:endParaRPr lang="en-CA" sz="2000" dirty="0">
              <a:solidFill>
                <a:schemeClr val="bg1"/>
              </a:solidFill>
              <a:latin typeface="Athelas" panose="02000503000000020003" pitchFamily="2" charset="77"/>
            </a:endParaRPr>
          </a:p>
          <a:p>
            <a:pPr marL="228600" lvl="1" indent="0">
              <a:buNone/>
            </a:pPr>
            <a:r>
              <a:rPr lang="en-CA" sz="2500" dirty="0">
                <a:solidFill>
                  <a:schemeClr val="bg1"/>
                </a:solidFill>
                <a:latin typeface="Athelas" panose="02000503000000020003" pitchFamily="2" charset="77"/>
              </a:rPr>
              <a:t>•  Seeds For Change </a:t>
            </a:r>
            <a:r>
              <a:rPr lang="en-CA" sz="2000" dirty="0">
                <a:solidFill>
                  <a:schemeClr val="bg1"/>
                </a:solidFill>
                <a:latin typeface="Athelas" panose="02000503000000020003" pitchFamily="2" charset="77"/>
              </a:rPr>
              <a:t>– </a:t>
            </a:r>
            <a:r>
              <a:rPr lang="en-CA" sz="2000" dirty="0">
                <a:solidFill>
                  <a:schemeClr val="bg1"/>
                </a:solidFill>
                <a:latin typeface="Athelas" panose="02000503000000020003" pitchFamily="2" charset="77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https://www.seedsforchange.org.uk/ </a:t>
            </a:r>
            <a:endParaRPr lang="en-CA" sz="2000" dirty="0">
              <a:solidFill>
                <a:schemeClr val="bg1"/>
              </a:solidFill>
              <a:latin typeface="Athelas" panose="02000503000000020003" pitchFamily="2" charset="77"/>
            </a:endParaRPr>
          </a:p>
          <a:p>
            <a:pPr marL="228600" lvl="1" indent="0">
              <a:buNone/>
            </a:pPr>
            <a:r>
              <a:rPr lang="en-CA" sz="2500" dirty="0">
                <a:solidFill>
                  <a:schemeClr val="bg1"/>
                </a:solidFill>
                <a:latin typeface="Athelas" panose="02000503000000020003" pitchFamily="2" charset="77"/>
              </a:rPr>
              <a:t>• Managing with Heard &amp; Mind Podcast #35 </a:t>
            </a:r>
            <a:r>
              <a:rPr lang="en-CA" dirty="0">
                <a:solidFill>
                  <a:schemeClr val="bg1"/>
                </a:solidFill>
                <a:latin typeface="Athelas" panose="02000503000000020003" pitchFamily="2" charset="77"/>
              </a:rPr>
              <a:t>– </a:t>
            </a:r>
            <a:r>
              <a:rPr lang="en-CA" sz="2000" dirty="0">
                <a:solidFill>
                  <a:schemeClr val="bg1"/>
                </a:solidFill>
                <a:latin typeface="Athelas" panose="02000503000000020003" pitchFamily="2" charset="77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https://open.spotify.com</a:t>
            </a:r>
            <a:endParaRPr lang="en-CA" sz="2000" dirty="0">
              <a:solidFill>
                <a:schemeClr val="bg1"/>
              </a:solidFill>
              <a:latin typeface="Athelas" panose="02000503000000020003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8824425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6845FA6-C0BF-7135-F2E6-4D1A644EDBAD}"/>
              </a:ext>
            </a:extLst>
          </p:cNvPr>
          <p:cNvSpPr/>
          <p:nvPr/>
        </p:nvSpPr>
        <p:spPr>
          <a:xfrm>
            <a:off x="0" y="244398"/>
            <a:ext cx="12192000" cy="1376811"/>
          </a:xfrm>
          <a:prstGeom prst="rect">
            <a:avLst/>
          </a:prstGeom>
          <a:solidFill>
            <a:srgbClr val="89A3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2050" name="Picture 2" descr="Syilx Okanagan Nation – Okanagan Nation Alliance">
            <a:extLst>
              <a:ext uri="{FF2B5EF4-FFF2-40B4-BE49-F238E27FC236}">
                <a16:creationId xmlns:a16="http://schemas.microsoft.com/office/drawing/2014/main" id="{1A6282E3-D592-1E11-90F9-FDB36FB79D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83" b="13563"/>
          <a:stretch/>
        </p:blipFill>
        <p:spPr bwMode="auto">
          <a:xfrm>
            <a:off x="0" y="1401188"/>
            <a:ext cx="12192000" cy="5907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64EAB65-8ACD-C349-7216-2A69148E5AC6}"/>
              </a:ext>
            </a:extLst>
          </p:cNvPr>
          <p:cNvSpPr/>
          <p:nvPr/>
        </p:nvSpPr>
        <p:spPr>
          <a:xfrm>
            <a:off x="0" y="-24492"/>
            <a:ext cx="12192000" cy="1425680"/>
          </a:xfrm>
          <a:prstGeom prst="rect">
            <a:avLst/>
          </a:prstGeom>
          <a:solidFill>
            <a:srgbClr val="E4793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A61AED-966D-EA4C-9242-57F0D4764B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7613" y="360015"/>
            <a:ext cx="9981133" cy="889147"/>
          </a:xfrm>
          <a:solidFill>
            <a:srgbClr val="E47936"/>
          </a:solidFill>
          <a:ln>
            <a:noFill/>
          </a:ln>
        </p:spPr>
        <p:txBody>
          <a:bodyPr>
            <a:noAutofit/>
          </a:bodyPr>
          <a:lstStyle/>
          <a:p>
            <a:r>
              <a:rPr lang="en-CA" sz="5000" b="1" dirty="0">
                <a:solidFill>
                  <a:schemeClr val="bg1"/>
                </a:solidFill>
                <a:latin typeface="Athelas" panose="02000503000000020003" pitchFamily="2" charset="77"/>
              </a:rPr>
              <a:t>We were not here first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1B64E2D-6D60-DB40-82A8-77F9EE8045B7}"/>
              </a:ext>
            </a:extLst>
          </p:cNvPr>
          <p:cNvSpPr/>
          <p:nvPr/>
        </p:nvSpPr>
        <p:spPr>
          <a:xfrm>
            <a:off x="660169" y="1620334"/>
            <a:ext cx="11158529" cy="2635143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solidFill>
              <a:srgbClr val="000000">
                <a:alpha val="80000"/>
              </a:srgbClr>
            </a:solidFill>
          </a:ln>
        </p:spPr>
        <p:txBody>
          <a:bodyPr wrap="square" anchor="ctr">
            <a:noAutofit/>
          </a:bodyPr>
          <a:lstStyle/>
          <a:p>
            <a:pPr algn="ctr"/>
            <a:r>
              <a:rPr lang="en-CA" sz="2700" dirty="0">
                <a:solidFill>
                  <a:schemeClr val="bg1"/>
                </a:solidFill>
              </a:rPr>
              <a:t>We acknowledge that Okanagan Cohousing aims to build housing on the </a:t>
            </a:r>
            <a:r>
              <a:rPr lang="en-CA" sz="2700" b="1" dirty="0">
                <a:solidFill>
                  <a:schemeClr val="bg1"/>
                </a:solidFill>
              </a:rPr>
              <a:t>unceded</a:t>
            </a:r>
            <a:r>
              <a:rPr lang="en-CA" sz="2700" dirty="0">
                <a:solidFill>
                  <a:schemeClr val="bg1"/>
                </a:solidFill>
              </a:rPr>
              <a:t> </a:t>
            </a:r>
            <a:r>
              <a:rPr lang="en-CA" sz="2700" b="1" dirty="0">
                <a:solidFill>
                  <a:schemeClr val="bg1"/>
                </a:solidFill>
              </a:rPr>
              <a:t>territory of the </a:t>
            </a:r>
            <a:r>
              <a:rPr lang="en-CA" sz="2700" b="1" i="1" dirty="0">
                <a:solidFill>
                  <a:schemeClr val="bg1"/>
                </a:solidFill>
              </a:rPr>
              <a:t>Syilx (Okanagan) Peoples</a:t>
            </a:r>
            <a:r>
              <a:rPr lang="en-CA" sz="2700" b="1" dirty="0">
                <a:solidFill>
                  <a:schemeClr val="bg1"/>
                </a:solidFill>
              </a:rPr>
              <a:t>. </a:t>
            </a:r>
          </a:p>
          <a:p>
            <a:pPr algn="ctr"/>
            <a:endParaRPr lang="en-CA" sz="2000" b="1" dirty="0">
              <a:solidFill>
                <a:schemeClr val="bg1"/>
              </a:solidFill>
            </a:endParaRPr>
          </a:p>
          <a:p>
            <a:pPr algn="ctr"/>
            <a:r>
              <a:rPr lang="en-CA" sz="2700" dirty="0">
                <a:solidFill>
                  <a:schemeClr val="bg1"/>
                </a:solidFill>
              </a:rPr>
              <a:t>We hope that by developing inclusive neighborhoods designed with resident participation to strengthening community connection, we can help bring all peoples of Canada together for the process of healing &amp; reconciliation.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06CA24F-6703-F446-B4CC-7CFE9CFE6C91}"/>
              </a:ext>
            </a:extLst>
          </p:cNvPr>
          <p:cNvSpPr/>
          <p:nvPr/>
        </p:nvSpPr>
        <p:spPr>
          <a:xfrm>
            <a:off x="3973107" y="6447551"/>
            <a:ext cx="4532651" cy="323165"/>
          </a:xfrm>
          <a:prstGeom prst="rect">
            <a:avLst/>
          </a:prstGeom>
          <a:solidFill>
            <a:srgbClr val="FAC777">
              <a:alpha val="60000"/>
            </a:srgbClr>
          </a:solidFill>
        </p:spPr>
        <p:txBody>
          <a:bodyPr wrap="none">
            <a:spAutoFit/>
          </a:bodyPr>
          <a:lstStyle/>
          <a:p>
            <a:r>
              <a:rPr lang="en-CA" sz="1500" dirty="0">
                <a:solidFill>
                  <a:schemeClr val="bg1"/>
                </a:solidFill>
              </a:rPr>
              <a:t>Learn more: </a:t>
            </a:r>
            <a:r>
              <a:rPr lang="en-CA" sz="1500" dirty="0">
                <a:solidFill>
                  <a:srgbClr val="7030A0"/>
                </a:solidFill>
              </a:rPr>
              <a:t>https://</a:t>
            </a:r>
            <a:r>
              <a:rPr lang="en-CA" sz="1500" dirty="0" err="1">
                <a:solidFill>
                  <a:srgbClr val="7030A0"/>
                </a:solidFill>
              </a:rPr>
              <a:t>www.syilx.org</a:t>
            </a:r>
            <a:r>
              <a:rPr lang="en-CA" sz="1500" dirty="0">
                <a:solidFill>
                  <a:srgbClr val="7030A0"/>
                </a:solidFill>
              </a:rPr>
              <a:t>/about-us/</a:t>
            </a:r>
            <a:r>
              <a:rPr lang="en-CA" sz="1500" dirty="0" err="1">
                <a:solidFill>
                  <a:srgbClr val="7030A0"/>
                </a:solidFill>
              </a:rPr>
              <a:t>syilx</a:t>
            </a:r>
            <a:r>
              <a:rPr lang="en-CA" sz="1500" dirty="0">
                <a:solidFill>
                  <a:srgbClr val="7030A0"/>
                </a:solidFill>
              </a:rPr>
              <a:t>-nation/</a:t>
            </a:r>
          </a:p>
        </p:txBody>
      </p:sp>
      <p:pic>
        <p:nvPicPr>
          <p:cNvPr id="1028" name="Picture 4" descr="OKANGAN NATION COMMITTED TO RESTORE SC'WIN (SOCKEYE SALMON) TO THEIR  NATURAL HABITAT –THE OKANAGAN WATERSHED">
            <a:extLst>
              <a:ext uri="{FF2B5EF4-FFF2-40B4-BE49-F238E27FC236}">
                <a16:creationId xmlns:a16="http://schemas.microsoft.com/office/drawing/2014/main" id="{9C9ADEB7-2A6B-CD4E-A100-100F2F23E1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4" t="6207" r="3042" b="35077"/>
          <a:stretch/>
        </p:blipFill>
        <p:spPr bwMode="auto">
          <a:xfrm>
            <a:off x="9754574" y="279466"/>
            <a:ext cx="2183372" cy="901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4125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>
            <a:extLst>
              <a:ext uri="{FF2B5EF4-FFF2-40B4-BE49-F238E27FC236}">
                <a16:creationId xmlns:a16="http://schemas.microsoft.com/office/drawing/2014/main" id="{FB129EE1-6EC5-CD1B-ED40-A7A2B2F43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03847"/>
            <a:ext cx="12191997" cy="7080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82D81AC-A2F3-FDBA-B60C-4C0B51F5B0EC}"/>
              </a:ext>
            </a:extLst>
          </p:cNvPr>
          <p:cNvSpPr txBox="1">
            <a:spLocks/>
          </p:cNvSpPr>
          <p:nvPr/>
        </p:nvSpPr>
        <p:spPr>
          <a:xfrm>
            <a:off x="1254353" y="1875342"/>
            <a:ext cx="9734550" cy="4738511"/>
          </a:xfrm>
          <a:prstGeom prst="rect">
            <a:avLst/>
          </a:prstGeom>
          <a:solidFill>
            <a:srgbClr val="B7CBFF">
              <a:alpha val="65098"/>
            </a:srgb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3500" dirty="0">
                <a:solidFill>
                  <a:schemeClr val="bg1"/>
                </a:solidFill>
                <a:latin typeface="Athelas" panose="02000503000000020003" pitchFamily="2" charset="77"/>
              </a:rPr>
              <a:t>Rational Decision Making</a:t>
            </a:r>
          </a:p>
          <a:p>
            <a:pPr marL="685800" lvl="3" indent="0">
              <a:spcBef>
                <a:spcPts val="0"/>
              </a:spcBef>
              <a:buNone/>
            </a:pPr>
            <a:r>
              <a:rPr lang="en-US" sz="3300" dirty="0">
                <a:solidFill>
                  <a:schemeClr val="bg1">
                    <a:lumMod val="65000"/>
                    <a:lumOff val="35000"/>
                  </a:schemeClr>
                </a:solidFill>
                <a:latin typeface="Athelas" panose="02000503000000020003" pitchFamily="2" charset="77"/>
              </a:rPr>
              <a:t>– Process, Styles</a:t>
            </a:r>
          </a:p>
          <a:p>
            <a:pPr marL="457200" lvl="2" indent="0">
              <a:spcBef>
                <a:spcPts val="0"/>
              </a:spcBef>
              <a:buNone/>
            </a:pPr>
            <a:endParaRPr lang="en-US" sz="1500" dirty="0">
              <a:solidFill>
                <a:srgbClr val="7030A0"/>
              </a:solidFill>
              <a:latin typeface="Athelas" panose="02000503000000020003" pitchFamily="2" charset="77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3500" dirty="0">
                <a:solidFill>
                  <a:schemeClr val="bg1"/>
                </a:solidFill>
                <a:latin typeface="Athelas" panose="02000503000000020003" pitchFamily="2" charset="77"/>
              </a:rPr>
              <a:t>What Is Consensus Decision Making?</a:t>
            </a:r>
          </a:p>
          <a:p>
            <a:pPr marL="685800" lvl="3" indent="0">
              <a:spcBef>
                <a:spcPts val="0"/>
              </a:spcBef>
              <a:buNone/>
            </a:pPr>
            <a:r>
              <a:rPr lang="en-US" sz="3400" dirty="0">
                <a:solidFill>
                  <a:schemeClr val="bg1">
                    <a:lumMod val="65000"/>
                    <a:lumOff val="35000"/>
                  </a:schemeClr>
                </a:solidFill>
                <a:latin typeface="Athelas" panose="02000503000000020003" pitchFamily="2" charset="77"/>
              </a:rPr>
              <a:t>– Benefits, Cautions, Methods</a:t>
            </a:r>
          </a:p>
          <a:p>
            <a:pPr marL="0" indent="0">
              <a:spcBef>
                <a:spcPts val="0"/>
              </a:spcBef>
              <a:buNone/>
            </a:pPr>
            <a:endParaRPr lang="en-US" sz="1500" dirty="0">
              <a:solidFill>
                <a:schemeClr val="bg1"/>
              </a:solidFill>
              <a:latin typeface="Athelas" panose="02000503000000020003" pitchFamily="2" charset="77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3500" dirty="0">
                <a:solidFill>
                  <a:schemeClr val="bg1"/>
                </a:solidFill>
                <a:latin typeface="Athelas" panose="02000503000000020003" pitchFamily="2" charset="77"/>
              </a:rPr>
              <a:t>Okanagan Cohousing CDM Workshop</a:t>
            </a:r>
          </a:p>
          <a:p>
            <a:pPr marL="685800" lvl="3" indent="0">
              <a:spcBef>
                <a:spcPts val="0"/>
              </a:spcBef>
              <a:buNone/>
            </a:pPr>
            <a:r>
              <a:rPr lang="en-US" sz="3300" dirty="0">
                <a:solidFill>
                  <a:schemeClr val="bg1">
                    <a:lumMod val="65000"/>
                    <a:lumOff val="35000"/>
                  </a:schemeClr>
                </a:solidFill>
                <a:latin typeface="Athelas" panose="02000503000000020003" pitchFamily="2" charset="77"/>
              </a:rPr>
              <a:t>– Community Group Updates</a:t>
            </a:r>
          </a:p>
          <a:p>
            <a:pPr marL="685800" lvl="3" indent="0">
              <a:spcBef>
                <a:spcPts val="0"/>
              </a:spcBef>
              <a:buNone/>
            </a:pPr>
            <a:r>
              <a:rPr lang="en-US" sz="3300" dirty="0">
                <a:solidFill>
                  <a:schemeClr val="bg1">
                    <a:lumMod val="65000"/>
                    <a:lumOff val="35000"/>
                  </a:schemeClr>
                </a:solidFill>
                <a:latin typeface="Athelas" panose="02000503000000020003" pitchFamily="2" charset="77"/>
              </a:rPr>
              <a:t>– Continue August Deliverables Worksheet</a:t>
            </a:r>
            <a:endParaRPr lang="en-US" sz="3000" dirty="0">
              <a:solidFill>
                <a:schemeClr val="bg1"/>
              </a:solidFill>
              <a:latin typeface="Athelas" panose="02000503000000020003" pitchFamily="2" charset="77"/>
            </a:endParaRPr>
          </a:p>
          <a:p>
            <a:pPr marL="514350" indent="-514350">
              <a:spcBef>
                <a:spcPts val="0"/>
              </a:spcBef>
              <a:buAutoNum type="arabicPlain" startAt="4"/>
            </a:pPr>
            <a:endParaRPr lang="en-US" sz="3000" dirty="0">
              <a:solidFill>
                <a:schemeClr val="bg1"/>
              </a:solidFill>
              <a:latin typeface="Athelas" panose="02000503000000020003" pitchFamily="2" charset="77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A1E4328-E9F6-4B44-DFF9-01461E7962DA}"/>
              </a:ext>
            </a:extLst>
          </p:cNvPr>
          <p:cNvSpPr/>
          <p:nvPr/>
        </p:nvSpPr>
        <p:spPr>
          <a:xfrm>
            <a:off x="0" y="0"/>
            <a:ext cx="12243256" cy="1733550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489AB4F-0F10-0F4B-8073-25DA7C593FAB}"/>
              </a:ext>
            </a:extLst>
          </p:cNvPr>
          <p:cNvSpPr txBox="1">
            <a:spLocks/>
          </p:cNvSpPr>
          <p:nvPr/>
        </p:nvSpPr>
        <p:spPr>
          <a:xfrm>
            <a:off x="451305" y="3916728"/>
            <a:ext cx="11289385" cy="10934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3000" dirty="0">
                <a:solidFill>
                  <a:schemeClr val="bg1"/>
                </a:solidFill>
                <a:latin typeface="Athelas" panose="02000503000000020003" pitchFamily="2" charset="77"/>
              </a:rPr>
              <a:t> 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BD3CF3B-7428-BA65-8BE3-388A5A79EF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5433" y="403847"/>
            <a:ext cx="9981133" cy="889147"/>
          </a:xfrm>
          <a:noFill/>
          <a:ln>
            <a:noFill/>
          </a:ln>
        </p:spPr>
        <p:txBody>
          <a:bodyPr>
            <a:noAutofit/>
          </a:bodyPr>
          <a:lstStyle/>
          <a:p>
            <a:r>
              <a:rPr lang="en-CA" sz="5000" b="1" dirty="0">
                <a:solidFill>
                  <a:schemeClr val="tx1"/>
                </a:solidFill>
                <a:latin typeface="Athelas" panose="02000503000000020003" pitchFamily="2" charset="77"/>
              </a:rPr>
              <a:t>TABLE OF CONTENTS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42C7754-F668-B8B1-E5D2-1798A3DE18B4}"/>
              </a:ext>
            </a:extLst>
          </p:cNvPr>
          <p:cNvCxnSpPr/>
          <p:nvPr/>
        </p:nvCxnSpPr>
        <p:spPr>
          <a:xfrm>
            <a:off x="451306" y="1434786"/>
            <a:ext cx="1128938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0FC5D00B-2E58-16ED-5E95-FAC5AB197DD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433" b="10686"/>
          <a:stretch/>
        </p:blipFill>
        <p:spPr>
          <a:xfrm>
            <a:off x="10246936" y="6126424"/>
            <a:ext cx="1945061" cy="731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3124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Why We Make Bad Decisions - Safal Niveshak">
            <a:extLst>
              <a:ext uri="{FF2B5EF4-FFF2-40B4-BE49-F238E27FC236}">
                <a16:creationId xmlns:a16="http://schemas.microsoft.com/office/drawing/2014/main" id="{5F5B4DDE-1C6B-E3A8-326D-8B36E022EF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94" y="1816441"/>
            <a:ext cx="12192000" cy="6474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A1E4328-E9F6-4B44-DFF9-01461E7962DA}"/>
              </a:ext>
            </a:extLst>
          </p:cNvPr>
          <p:cNvSpPr/>
          <p:nvPr/>
        </p:nvSpPr>
        <p:spPr>
          <a:xfrm>
            <a:off x="-5894" y="0"/>
            <a:ext cx="12192000" cy="2647950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BD3CF3B-7428-BA65-8BE3-388A5A79EF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9627" y="380993"/>
            <a:ext cx="10635258" cy="889147"/>
          </a:xfrm>
          <a:noFill/>
          <a:ln>
            <a:noFill/>
          </a:ln>
        </p:spPr>
        <p:txBody>
          <a:bodyPr>
            <a:noAutofit/>
          </a:bodyPr>
          <a:lstStyle/>
          <a:p>
            <a:r>
              <a:rPr lang="en-CA" sz="5000" b="1" dirty="0">
                <a:solidFill>
                  <a:schemeClr val="tx1"/>
                </a:solidFill>
                <a:latin typeface="Athelas" panose="02000503000000020003" pitchFamily="2" charset="77"/>
              </a:rPr>
              <a:t>RATIONAL DECISION MAKING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42C7754-F668-B8B1-E5D2-1798A3DE18B4}"/>
              </a:ext>
            </a:extLst>
          </p:cNvPr>
          <p:cNvCxnSpPr/>
          <p:nvPr/>
        </p:nvCxnSpPr>
        <p:spPr>
          <a:xfrm>
            <a:off x="451306" y="1434786"/>
            <a:ext cx="1128938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187AF09-6869-A79E-5756-A4E764502018}"/>
              </a:ext>
            </a:extLst>
          </p:cNvPr>
          <p:cNvSpPr txBox="1">
            <a:spLocks/>
          </p:cNvSpPr>
          <p:nvPr/>
        </p:nvSpPr>
        <p:spPr>
          <a:xfrm>
            <a:off x="502563" y="1623924"/>
            <a:ext cx="11289385" cy="10240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3000" dirty="0">
                <a:solidFill>
                  <a:schemeClr val="tx1"/>
                </a:solidFill>
                <a:latin typeface="Athelas" panose="02000503000000020003" pitchFamily="2" charset="77"/>
              </a:rPr>
              <a:t>SOMETIMES HARDER WITH OTHER OPINIONS</a:t>
            </a:r>
          </a:p>
          <a:p>
            <a:pPr marL="0" indent="0" algn="ctr"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3000" dirty="0">
                <a:solidFill>
                  <a:schemeClr val="tx1"/>
                </a:solidFill>
                <a:latin typeface="Athelas" panose="02000503000000020003" pitchFamily="2" charset="77"/>
              </a:rPr>
              <a:t>BUT FOR A MUCH BETTER DECISION…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EA7D9B5-8855-DFA7-F247-6F4099AA1B13}"/>
              </a:ext>
            </a:extLst>
          </p:cNvPr>
          <p:cNvSpPr txBox="1"/>
          <p:nvPr/>
        </p:nvSpPr>
        <p:spPr>
          <a:xfrm>
            <a:off x="11087728" y="6611779"/>
            <a:ext cx="109837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000" dirty="0" err="1">
                <a:solidFill>
                  <a:srgbClr val="6D9AC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safalniveshak.com</a:t>
            </a:r>
            <a:endParaRPr lang="en-CA" sz="1000" dirty="0">
              <a:solidFill>
                <a:srgbClr val="6D9A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96492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C2C1A3DF-90A2-0C04-6E16-61E7B6C693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12" t="2425" r="4908" b="4388"/>
          <a:stretch/>
        </p:blipFill>
        <p:spPr>
          <a:xfrm>
            <a:off x="6914883" y="1191492"/>
            <a:ext cx="5333093" cy="466897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2C3EC59-17F4-7983-D1A3-8D990F4633A3}"/>
              </a:ext>
            </a:extLst>
          </p:cNvPr>
          <p:cNvSpPr/>
          <p:nvPr/>
        </p:nvSpPr>
        <p:spPr>
          <a:xfrm>
            <a:off x="-64403" y="30"/>
            <a:ext cx="6972476" cy="6857970"/>
          </a:xfrm>
          <a:prstGeom prst="rect">
            <a:avLst/>
          </a:prstGeom>
          <a:solidFill>
            <a:srgbClr val="217D9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42C7754-F668-B8B1-E5D2-1798A3DE18B4}"/>
              </a:ext>
            </a:extLst>
          </p:cNvPr>
          <p:cNvCxnSpPr>
            <a:cxnSpLocks/>
          </p:cNvCxnSpPr>
          <p:nvPr/>
        </p:nvCxnSpPr>
        <p:spPr>
          <a:xfrm>
            <a:off x="279944" y="2218557"/>
            <a:ext cx="619768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C2BBFE55-4823-28CC-AE6E-A97F62794CD5}"/>
              </a:ext>
            </a:extLst>
          </p:cNvPr>
          <p:cNvSpPr txBox="1"/>
          <p:nvPr/>
        </p:nvSpPr>
        <p:spPr>
          <a:xfrm>
            <a:off x="-34443" y="607621"/>
            <a:ext cx="6972476" cy="16931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5700" b="1" dirty="0">
                <a:latin typeface="Aparajita" panose="02020603050405020304" pitchFamily="18" charset="0"/>
                <a:ea typeface="Roboto" panose="02000000000000000000" pitchFamily="2" charset="0"/>
                <a:cs typeface="Aparajita" panose="02020603050405020304" pitchFamily="18" charset="0"/>
              </a:rPr>
              <a:t>PROCESS OF RATIONAL DECISION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03E4A98-55E7-92E0-E35A-7D5996DF31FD}"/>
              </a:ext>
            </a:extLst>
          </p:cNvPr>
          <p:cNvSpPr txBox="1"/>
          <p:nvPr/>
        </p:nvSpPr>
        <p:spPr>
          <a:xfrm>
            <a:off x="10768212" y="6611779"/>
            <a:ext cx="142378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000" dirty="0">
                <a:solidFill>
                  <a:srgbClr val="6D9AC0"/>
                </a:solidFill>
                <a:hlinkClick r:id="rId4"/>
              </a:rPr>
              <a:t>University of Minnesota</a:t>
            </a:r>
            <a:endParaRPr lang="en-CA" sz="1000" dirty="0">
              <a:solidFill>
                <a:srgbClr val="6D9AC0"/>
              </a:solidFill>
            </a:endParaRPr>
          </a:p>
        </p:txBody>
      </p:sp>
      <p:pic>
        <p:nvPicPr>
          <p:cNvPr id="7" name="Picture 2" descr="5 Common Mental Errors That Sway Your Decision Making">
            <a:extLst>
              <a:ext uri="{FF2B5EF4-FFF2-40B4-BE49-F238E27FC236}">
                <a16:creationId xmlns:a16="http://schemas.microsoft.com/office/drawing/2014/main" id="{72BCD9C3-184D-4314-3401-1AA6383066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0" t="22772" r="7103" b="17214"/>
          <a:stretch/>
        </p:blipFill>
        <p:spPr bwMode="auto">
          <a:xfrm>
            <a:off x="575311" y="3487387"/>
            <a:ext cx="5793073" cy="2655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C9AC56F-FD81-8CC8-12E5-DE1BA1E5E529}"/>
              </a:ext>
            </a:extLst>
          </p:cNvPr>
          <p:cNvSpPr txBox="1">
            <a:spLocks/>
          </p:cNvSpPr>
          <p:nvPr/>
        </p:nvSpPr>
        <p:spPr>
          <a:xfrm>
            <a:off x="748464" y="2674520"/>
            <a:ext cx="5446769" cy="8128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2000" dirty="0">
                <a:solidFill>
                  <a:schemeClr val="tx1"/>
                </a:solidFill>
                <a:latin typeface="Aparajita" panose="02020603050405020304" pitchFamily="18" charset="0"/>
                <a:ea typeface="Roboto" panose="02000000000000000000" pitchFamily="2" charset="0"/>
                <a:cs typeface="Aparajita" panose="02020603050405020304" pitchFamily="18" charset="0"/>
              </a:rPr>
              <a:t>BE AWARE:</a:t>
            </a:r>
          </a:p>
          <a:p>
            <a:pPr marL="0" indent="0" algn="ctr"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4000" dirty="0">
                <a:solidFill>
                  <a:schemeClr val="tx1"/>
                </a:solidFill>
                <a:latin typeface="Aparajita" panose="02020603050405020304" pitchFamily="18" charset="0"/>
                <a:ea typeface="Roboto" panose="02000000000000000000" pitchFamily="2" charset="0"/>
                <a:cs typeface="Aparajita" panose="02020603050405020304" pitchFamily="18" charset="0"/>
              </a:rPr>
              <a:t>CONFIRMATION BIAS</a:t>
            </a:r>
          </a:p>
        </p:txBody>
      </p:sp>
    </p:spTree>
    <p:extLst>
      <p:ext uri="{BB962C8B-B14F-4D97-AF65-F5344CB8AC3E}">
        <p14:creationId xmlns:p14="http://schemas.microsoft.com/office/powerpoint/2010/main" val="13763380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statue of a person&#10;&#10;Description automatically generated with medium confidence">
            <a:extLst>
              <a:ext uri="{FF2B5EF4-FFF2-40B4-BE49-F238E27FC236}">
                <a16:creationId xmlns:a16="http://schemas.microsoft.com/office/drawing/2014/main" id="{D266ADF9-8A87-C165-0900-026C7E24FC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734" r="18881"/>
          <a:stretch/>
        </p:blipFill>
        <p:spPr>
          <a:xfrm>
            <a:off x="5847804" y="32"/>
            <a:ext cx="6746013" cy="685796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A1E4328-E9F6-4B44-DFF9-01461E7962DA}"/>
              </a:ext>
            </a:extLst>
          </p:cNvPr>
          <p:cNvSpPr/>
          <p:nvPr/>
        </p:nvSpPr>
        <p:spPr>
          <a:xfrm>
            <a:off x="-64403" y="30"/>
            <a:ext cx="6972476" cy="6857970"/>
          </a:xfrm>
          <a:prstGeom prst="rect">
            <a:avLst/>
          </a:prstGeom>
          <a:solidFill>
            <a:srgbClr val="217D9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42C7754-F668-B8B1-E5D2-1798A3DE18B4}"/>
              </a:ext>
            </a:extLst>
          </p:cNvPr>
          <p:cNvCxnSpPr>
            <a:cxnSpLocks/>
          </p:cNvCxnSpPr>
          <p:nvPr/>
        </p:nvCxnSpPr>
        <p:spPr>
          <a:xfrm>
            <a:off x="279944" y="2218557"/>
            <a:ext cx="619768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590BA89-38E0-FA0A-10AE-5EE74E025593}"/>
              </a:ext>
            </a:extLst>
          </p:cNvPr>
          <p:cNvSpPr txBox="1">
            <a:spLocks/>
          </p:cNvSpPr>
          <p:nvPr/>
        </p:nvSpPr>
        <p:spPr>
          <a:xfrm>
            <a:off x="747672" y="2423323"/>
            <a:ext cx="5901322" cy="39644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4500" dirty="0">
                <a:solidFill>
                  <a:schemeClr val="tx1"/>
                </a:solidFill>
                <a:latin typeface="Aparajita" panose="02020603050405020304" pitchFamily="18" charset="0"/>
                <a:ea typeface="Roboto" panose="02000000000000000000" pitchFamily="2" charset="0"/>
                <a:cs typeface="Aparajita" panose="02020603050405020304" pitchFamily="18" charset="0"/>
              </a:rPr>
              <a:t>1 – </a:t>
            </a:r>
            <a:r>
              <a:rPr lang="en-US" sz="4500" dirty="0">
                <a:solidFill>
                  <a:srgbClr val="FF7E77"/>
                </a:solidFill>
                <a:latin typeface="Aparajita" panose="02020603050405020304" pitchFamily="18" charset="0"/>
                <a:ea typeface="Roboto" panose="02000000000000000000" pitchFamily="2" charset="0"/>
                <a:cs typeface="Aparajita" panose="02020603050405020304" pitchFamily="18" charset="0"/>
              </a:rPr>
              <a:t>(leader) </a:t>
            </a:r>
            <a:r>
              <a:rPr lang="en-US" sz="4500" dirty="0">
                <a:solidFill>
                  <a:schemeClr val="tx1"/>
                </a:solidFill>
                <a:latin typeface="Aparajita" panose="02020603050405020304" pitchFamily="18" charset="0"/>
                <a:ea typeface="Roboto" panose="02000000000000000000" pitchFamily="2" charset="0"/>
                <a:cs typeface="Aparajita" panose="02020603050405020304" pitchFamily="18" charset="0"/>
              </a:rPr>
              <a:t>Top-down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4500" dirty="0">
                <a:solidFill>
                  <a:schemeClr val="tx1"/>
                </a:solidFill>
                <a:latin typeface="Aparajita" panose="02020603050405020304" pitchFamily="18" charset="0"/>
                <a:ea typeface="Roboto" panose="02000000000000000000" pitchFamily="2" charset="0"/>
                <a:cs typeface="Aparajita" panose="02020603050405020304" pitchFamily="18" charset="0"/>
              </a:rPr>
              <a:t>2 – </a:t>
            </a:r>
            <a:r>
              <a:rPr lang="en-US" sz="4500" dirty="0">
                <a:solidFill>
                  <a:srgbClr val="FF7E77"/>
                </a:solidFill>
                <a:latin typeface="Aparajita" panose="02020603050405020304" pitchFamily="18" charset="0"/>
                <a:ea typeface="Roboto" panose="02000000000000000000" pitchFamily="2" charset="0"/>
                <a:cs typeface="Aparajita" panose="02020603050405020304" pitchFamily="18" charset="0"/>
              </a:rPr>
              <a:t>(leader) </a:t>
            </a:r>
            <a:r>
              <a:rPr lang="en-US" sz="4500" dirty="0">
                <a:solidFill>
                  <a:schemeClr val="tx1"/>
                </a:solidFill>
                <a:latin typeface="Aparajita" panose="02020603050405020304" pitchFamily="18" charset="0"/>
                <a:ea typeface="Roboto" panose="02000000000000000000" pitchFamily="2" charset="0"/>
                <a:cs typeface="Aparajita" panose="02020603050405020304" pitchFamily="18" charset="0"/>
              </a:rPr>
              <a:t>Opinions After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4500" dirty="0">
                <a:solidFill>
                  <a:schemeClr val="tx1"/>
                </a:solidFill>
                <a:latin typeface="Aparajita" panose="02020603050405020304" pitchFamily="18" charset="0"/>
                <a:ea typeface="Roboto" panose="02000000000000000000" pitchFamily="2" charset="0"/>
                <a:cs typeface="Aparajita" panose="02020603050405020304" pitchFamily="18" charset="0"/>
              </a:rPr>
              <a:t>3 – </a:t>
            </a:r>
            <a:r>
              <a:rPr lang="en-US" sz="4500" dirty="0">
                <a:solidFill>
                  <a:srgbClr val="FF7E77"/>
                </a:solidFill>
                <a:latin typeface="Aparajita" panose="02020603050405020304" pitchFamily="18" charset="0"/>
                <a:ea typeface="Roboto" panose="02000000000000000000" pitchFamily="2" charset="0"/>
                <a:cs typeface="Aparajita" panose="02020603050405020304" pitchFamily="18" charset="0"/>
              </a:rPr>
              <a:t>(leader) </a:t>
            </a:r>
            <a:r>
              <a:rPr lang="en-US" sz="4500" dirty="0">
                <a:solidFill>
                  <a:schemeClr val="tx1"/>
                </a:solidFill>
                <a:latin typeface="Aparajita" panose="02020603050405020304" pitchFamily="18" charset="0"/>
                <a:ea typeface="Roboto" panose="02000000000000000000" pitchFamily="2" charset="0"/>
                <a:cs typeface="Aparajita" panose="02020603050405020304" pitchFamily="18" charset="0"/>
              </a:rPr>
              <a:t>Opinions Prior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4500" dirty="0">
                <a:solidFill>
                  <a:schemeClr val="tx1"/>
                </a:solidFill>
                <a:latin typeface="Aparajita" panose="02020603050405020304" pitchFamily="18" charset="0"/>
                <a:ea typeface="Roboto" panose="02000000000000000000" pitchFamily="2" charset="0"/>
                <a:cs typeface="Aparajita" panose="02020603050405020304" pitchFamily="18" charset="0"/>
              </a:rPr>
              <a:t>4 – </a:t>
            </a:r>
            <a:r>
              <a:rPr lang="en-US" sz="4500" dirty="0">
                <a:solidFill>
                  <a:srgbClr val="92D050"/>
                </a:solidFill>
                <a:latin typeface="Aparajita" panose="02020603050405020304" pitchFamily="18" charset="0"/>
                <a:ea typeface="Roboto" panose="02000000000000000000" pitchFamily="2" charset="0"/>
                <a:cs typeface="Aparajita" panose="02020603050405020304" pitchFamily="18" charset="0"/>
              </a:rPr>
              <a:t>(group)  </a:t>
            </a:r>
            <a:r>
              <a:rPr lang="en-US" sz="4500" dirty="0">
                <a:solidFill>
                  <a:schemeClr val="tx1"/>
                </a:solidFill>
                <a:latin typeface="Aparajita" panose="02020603050405020304" pitchFamily="18" charset="0"/>
                <a:ea typeface="Roboto" panose="02000000000000000000" pitchFamily="2" charset="0"/>
                <a:cs typeface="Aparajita" panose="02020603050405020304" pitchFamily="18" charset="0"/>
              </a:rPr>
              <a:t>Majority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4500" dirty="0">
                <a:solidFill>
                  <a:schemeClr val="tx1"/>
                </a:solidFill>
                <a:latin typeface="Aparajita" panose="02020603050405020304" pitchFamily="18" charset="0"/>
                <a:ea typeface="Roboto" panose="02000000000000000000" pitchFamily="2" charset="0"/>
                <a:cs typeface="Aparajita" panose="02020603050405020304" pitchFamily="18" charset="0"/>
              </a:rPr>
              <a:t>5 – </a:t>
            </a:r>
            <a:r>
              <a:rPr lang="en-US" sz="4500" dirty="0">
                <a:solidFill>
                  <a:srgbClr val="92D050"/>
                </a:solidFill>
                <a:latin typeface="Aparajita" panose="02020603050405020304" pitchFamily="18" charset="0"/>
                <a:ea typeface="Roboto" panose="02000000000000000000" pitchFamily="2" charset="0"/>
                <a:cs typeface="Aparajita" panose="02020603050405020304" pitchFamily="18" charset="0"/>
              </a:rPr>
              <a:t>(group)  </a:t>
            </a:r>
            <a:r>
              <a:rPr lang="en-US" sz="4500" dirty="0">
                <a:solidFill>
                  <a:schemeClr val="tx1"/>
                </a:solidFill>
                <a:latin typeface="Aparajita" panose="02020603050405020304" pitchFamily="18" charset="0"/>
                <a:ea typeface="Roboto" panose="02000000000000000000" pitchFamily="2" charset="0"/>
                <a:cs typeface="Aparajita" panose="02020603050405020304" pitchFamily="18" charset="0"/>
              </a:rPr>
              <a:t>Consensus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4500" dirty="0">
                <a:solidFill>
                  <a:schemeClr val="tx1"/>
                </a:solidFill>
                <a:latin typeface="Aparajita" panose="02020603050405020304" pitchFamily="18" charset="0"/>
                <a:ea typeface="Roboto" panose="02000000000000000000" pitchFamily="2" charset="0"/>
                <a:cs typeface="Aparajita" panose="02020603050405020304" pitchFamily="18" charset="0"/>
              </a:rPr>
              <a:t>6 – </a:t>
            </a:r>
            <a:r>
              <a:rPr lang="en-US" sz="4500" dirty="0">
                <a:solidFill>
                  <a:srgbClr val="C26EFF"/>
                </a:solidFill>
                <a:latin typeface="Aparajita" panose="02020603050405020304" pitchFamily="18" charset="0"/>
                <a:ea typeface="Roboto" panose="02000000000000000000" pitchFamily="2" charset="0"/>
                <a:cs typeface="Aparajita" panose="02020603050405020304" pitchFamily="18" charset="0"/>
              </a:rPr>
              <a:t>(other)   </a:t>
            </a:r>
            <a:r>
              <a:rPr lang="en-US" sz="4500" dirty="0">
                <a:solidFill>
                  <a:schemeClr val="tx1"/>
                </a:solidFill>
                <a:latin typeface="Aparajita" panose="02020603050405020304" pitchFamily="18" charset="0"/>
                <a:ea typeface="Roboto" panose="02000000000000000000" pitchFamily="2" charset="0"/>
                <a:cs typeface="Aparajita" panose="02020603050405020304" pitchFamily="18" charset="0"/>
              </a:rPr>
              <a:t>Delegation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2BBFE55-4823-28CC-AE6E-A97F62794CD5}"/>
              </a:ext>
            </a:extLst>
          </p:cNvPr>
          <p:cNvSpPr txBox="1"/>
          <p:nvPr/>
        </p:nvSpPr>
        <p:spPr>
          <a:xfrm>
            <a:off x="221435" y="500124"/>
            <a:ext cx="6400800" cy="17774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6000" b="1" dirty="0">
                <a:latin typeface="Aparajita" panose="02020603050405020304" pitchFamily="18" charset="0"/>
                <a:ea typeface="Roboto" panose="02000000000000000000" pitchFamily="2" charset="0"/>
                <a:cs typeface="Aparajita" panose="02020603050405020304" pitchFamily="18" charset="0"/>
              </a:rPr>
              <a:t>6 STYLES </a:t>
            </a:r>
          </a:p>
          <a:p>
            <a:pPr marL="0" indent="0" algn="ctr"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6000" b="1" dirty="0">
                <a:latin typeface="Aparajita" panose="02020603050405020304" pitchFamily="18" charset="0"/>
                <a:ea typeface="Roboto" panose="02000000000000000000" pitchFamily="2" charset="0"/>
                <a:cs typeface="Aparajita" panose="02020603050405020304" pitchFamily="18" charset="0"/>
              </a:rPr>
              <a:t>OF DECIDING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03E4A98-55E7-92E0-E35A-7D5996DF31FD}"/>
              </a:ext>
            </a:extLst>
          </p:cNvPr>
          <p:cNvSpPr txBox="1"/>
          <p:nvPr/>
        </p:nvSpPr>
        <p:spPr>
          <a:xfrm>
            <a:off x="9277420" y="6611747"/>
            <a:ext cx="291458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000" dirty="0">
                <a:solidFill>
                  <a:srgbClr val="6D9AC0"/>
                </a:solidFill>
              </a:rPr>
              <a:t>Managing w Mind &amp; Heart Podcast #35 | The Great</a:t>
            </a:r>
          </a:p>
        </p:txBody>
      </p:sp>
    </p:spTree>
    <p:extLst>
      <p:ext uri="{BB962C8B-B14F-4D97-AF65-F5344CB8AC3E}">
        <p14:creationId xmlns:p14="http://schemas.microsoft.com/office/powerpoint/2010/main" val="22651981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How To Balance Teamwork With Authority — CONQA Group | Lead • Grow • Connect">
            <a:extLst>
              <a:ext uri="{FF2B5EF4-FFF2-40B4-BE49-F238E27FC236}">
                <a16:creationId xmlns:a16="http://schemas.microsoft.com/office/drawing/2014/main" id="{85D06502-D079-D1F5-F99E-F88C29AC98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0"/>
          <a:stretch/>
        </p:blipFill>
        <p:spPr bwMode="auto">
          <a:xfrm>
            <a:off x="5472545" y="2261187"/>
            <a:ext cx="7388274" cy="4755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A01D5C4-9007-D78E-6A26-33B535D2BA30}"/>
              </a:ext>
            </a:extLst>
          </p:cNvPr>
          <p:cNvSpPr txBox="1">
            <a:spLocks/>
          </p:cNvSpPr>
          <p:nvPr/>
        </p:nvSpPr>
        <p:spPr>
          <a:xfrm>
            <a:off x="232537" y="3020363"/>
            <a:ext cx="4999222" cy="36546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3000" b="1" dirty="0">
                <a:solidFill>
                  <a:srgbClr val="002060"/>
                </a:solidFill>
                <a:latin typeface="Athelas" panose="02000503000000020003" pitchFamily="2" charset="77"/>
              </a:rPr>
              <a:t>TIPS: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3000" dirty="0">
                <a:solidFill>
                  <a:srgbClr val="002060"/>
                </a:solidFill>
                <a:latin typeface="Athelas" panose="02000503000000020003" pitchFamily="2" charset="77"/>
              </a:rPr>
              <a:t>• Know Yourself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3000" dirty="0">
                <a:solidFill>
                  <a:srgbClr val="002060"/>
                </a:solidFill>
                <a:latin typeface="Athelas" panose="02000503000000020003" pitchFamily="2" charset="77"/>
              </a:rPr>
              <a:t>• Build a Safe Environment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3000" dirty="0">
                <a:solidFill>
                  <a:srgbClr val="002060"/>
                </a:solidFill>
                <a:latin typeface="Athelas" panose="02000503000000020003" pitchFamily="2" charset="77"/>
              </a:rPr>
              <a:t>• Be Open &amp; Creative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3000" dirty="0">
                <a:solidFill>
                  <a:srgbClr val="002060"/>
                </a:solidFill>
                <a:latin typeface="Athelas" panose="02000503000000020003" pitchFamily="2" charset="77"/>
              </a:rPr>
              <a:t>• Learn to Disagree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F725D26-1622-1AED-8611-406A310A0373}"/>
              </a:ext>
            </a:extLst>
          </p:cNvPr>
          <p:cNvSpPr/>
          <p:nvPr/>
        </p:nvSpPr>
        <p:spPr>
          <a:xfrm>
            <a:off x="-5894" y="0"/>
            <a:ext cx="12192000" cy="2647950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FCF53DE-39BC-FAE0-CF36-83FEA80C48A3}"/>
              </a:ext>
            </a:extLst>
          </p:cNvPr>
          <p:cNvSpPr txBox="1">
            <a:spLocks/>
          </p:cNvSpPr>
          <p:nvPr/>
        </p:nvSpPr>
        <p:spPr bwMode="blackWhite">
          <a:xfrm>
            <a:off x="829627" y="380993"/>
            <a:ext cx="10635258" cy="889147"/>
          </a:xfrm>
          <a:prstGeom prst="rect">
            <a:avLst/>
          </a:prstGeom>
          <a:noFill/>
          <a:ln w="38100" cap="sq">
            <a:noFill/>
            <a:miter lim="800000"/>
          </a:ln>
        </p:spPr>
        <p:txBody>
          <a:bodyPr vert="horz" lIns="274320" tIns="182880" rIns="274320" bIns="182880" rtlCol="0" anchor="ctr" anchorCtr="1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sz="5000" b="1" dirty="0">
                <a:solidFill>
                  <a:schemeClr val="tx1"/>
                </a:solidFill>
                <a:latin typeface="Athelas" panose="02000503000000020003" pitchFamily="2" charset="77"/>
              </a:rPr>
              <a:t>STYLE 5 – CONSENSUS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D06FCD9-A6A7-F450-F5C7-0905F1491F64}"/>
              </a:ext>
            </a:extLst>
          </p:cNvPr>
          <p:cNvCxnSpPr/>
          <p:nvPr/>
        </p:nvCxnSpPr>
        <p:spPr>
          <a:xfrm>
            <a:off x="451306" y="1434786"/>
            <a:ext cx="1128938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E10D69F-11A8-2E53-E967-AADD806FA632}"/>
              </a:ext>
            </a:extLst>
          </p:cNvPr>
          <p:cNvSpPr txBox="1">
            <a:spLocks/>
          </p:cNvSpPr>
          <p:nvPr/>
        </p:nvSpPr>
        <p:spPr>
          <a:xfrm>
            <a:off x="502563" y="1623924"/>
            <a:ext cx="11289385" cy="10240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3000" dirty="0">
                <a:solidFill>
                  <a:schemeClr val="tx1"/>
                </a:solidFill>
                <a:latin typeface="Athelas" panose="02000503000000020003" pitchFamily="2" charset="77"/>
              </a:rPr>
              <a:t>PROCESS WHERE ALL GROUP MEMBERS COLLABORATIVELY AGREE ON A DECISION TOWARDS A COMMON GOAL</a:t>
            </a:r>
          </a:p>
        </p:txBody>
      </p:sp>
    </p:spTree>
    <p:extLst>
      <p:ext uri="{BB962C8B-B14F-4D97-AF65-F5344CB8AC3E}">
        <p14:creationId xmlns:p14="http://schemas.microsoft.com/office/powerpoint/2010/main" val="31970924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Canvas painting for beginners: Top tips | Creative Bloq">
            <a:extLst>
              <a:ext uri="{FF2B5EF4-FFF2-40B4-BE49-F238E27FC236}">
                <a16:creationId xmlns:a16="http://schemas.microsoft.com/office/drawing/2014/main" id="{C5DA6EDB-01A5-EB3D-653F-5890DA3AB1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0408" y="-28"/>
            <a:ext cx="11356063" cy="6858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A1E4328-E9F6-4B44-DFF9-01461E7962DA}"/>
              </a:ext>
            </a:extLst>
          </p:cNvPr>
          <p:cNvSpPr/>
          <p:nvPr/>
        </p:nvSpPr>
        <p:spPr>
          <a:xfrm>
            <a:off x="-5894" y="1"/>
            <a:ext cx="6972476" cy="6857970"/>
          </a:xfrm>
          <a:prstGeom prst="rect">
            <a:avLst/>
          </a:prstGeom>
          <a:solidFill>
            <a:srgbClr val="217D9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42C7754-F668-B8B1-E5D2-1798A3DE18B4}"/>
              </a:ext>
            </a:extLst>
          </p:cNvPr>
          <p:cNvCxnSpPr>
            <a:cxnSpLocks/>
          </p:cNvCxnSpPr>
          <p:nvPr/>
        </p:nvCxnSpPr>
        <p:spPr>
          <a:xfrm>
            <a:off x="279944" y="2218557"/>
            <a:ext cx="619768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590BA89-38E0-FA0A-10AE-5EE74E025593}"/>
              </a:ext>
            </a:extLst>
          </p:cNvPr>
          <p:cNvSpPr txBox="1">
            <a:spLocks/>
          </p:cNvSpPr>
          <p:nvPr/>
        </p:nvSpPr>
        <p:spPr>
          <a:xfrm>
            <a:off x="747672" y="2423323"/>
            <a:ext cx="5901322" cy="39644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  <a:buClr>
                <a:schemeClr val="tx1"/>
              </a:buClr>
            </a:pPr>
            <a:r>
              <a:rPr lang="en-US" sz="4500" dirty="0">
                <a:solidFill>
                  <a:schemeClr val="tx1"/>
                </a:solidFill>
                <a:latin typeface="Aparajita" panose="02020603050405020304" pitchFamily="18" charset="0"/>
                <a:ea typeface="Roboto" panose="02000000000000000000" pitchFamily="2" charset="0"/>
                <a:cs typeface="Aparajita" panose="02020603050405020304" pitchFamily="18" charset="0"/>
              </a:rPr>
              <a:t> Greater Support of Decision</a:t>
            </a:r>
          </a:p>
          <a:p>
            <a:pPr>
              <a:lnSpc>
                <a:spcPct val="150000"/>
              </a:lnSpc>
              <a:spcBef>
                <a:spcPts val="0"/>
              </a:spcBef>
              <a:buClr>
                <a:schemeClr val="tx1"/>
              </a:buClr>
            </a:pPr>
            <a:r>
              <a:rPr lang="en-US" sz="4500" dirty="0">
                <a:solidFill>
                  <a:schemeClr val="tx1"/>
                </a:solidFill>
                <a:latin typeface="Aparajita" panose="02020603050405020304" pitchFamily="18" charset="0"/>
                <a:ea typeface="Roboto" panose="02000000000000000000" pitchFamily="2" charset="0"/>
                <a:cs typeface="Aparajita" panose="02020603050405020304" pitchFamily="18" charset="0"/>
              </a:rPr>
              <a:t> Increased Perspective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Clr>
                <a:schemeClr val="tx1"/>
              </a:buClr>
              <a:buNone/>
            </a:pPr>
            <a:r>
              <a:rPr lang="en-US" sz="4500" dirty="0">
                <a:solidFill>
                  <a:schemeClr val="tx1"/>
                </a:solidFill>
                <a:latin typeface="Aparajita" panose="02020603050405020304" pitchFamily="18" charset="0"/>
                <a:ea typeface="Roboto" panose="02000000000000000000" pitchFamily="2" charset="0"/>
                <a:cs typeface="Aparajita" panose="02020603050405020304" pitchFamily="18" charset="0"/>
              </a:rPr>
              <a:t>• Accountability</a:t>
            </a:r>
          </a:p>
          <a:p>
            <a:pPr>
              <a:lnSpc>
                <a:spcPct val="150000"/>
              </a:lnSpc>
              <a:spcBef>
                <a:spcPts val="0"/>
              </a:spcBef>
              <a:buClr>
                <a:schemeClr val="tx1"/>
              </a:buClr>
            </a:pPr>
            <a:r>
              <a:rPr lang="en-US" sz="4500" dirty="0">
                <a:solidFill>
                  <a:schemeClr val="tx1"/>
                </a:solidFill>
                <a:latin typeface="Aparajita" panose="02020603050405020304" pitchFamily="18" charset="0"/>
                <a:ea typeface="Roboto" panose="02000000000000000000" pitchFamily="2" charset="0"/>
                <a:cs typeface="Aparajita" panose="02020603050405020304" pitchFamily="18" charset="0"/>
              </a:rPr>
              <a:t> Team Building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2BBFE55-4823-28CC-AE6E-A97F62794CD5}"/>
              </a:ext>
            </a:extLst>
          </p:cNvPr>
          <p:cNvSpPr txBox="1"/>
          <p:nvPr/>
        </p:nvSpPr>
        <p:spPr>
          <a:xfrm>
            <a:off x="248194" y="1169761"/>
            <a:ext cx="6400800" cy="9464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6000" b="1" dirty="0">
                <a:latin typeface="Aparajita" panose="02020603050405020304" pitchFamily="18" charset="0"/>
                <a:ea typeface="Roboto" panose="02000000000000000000" pitchFamily="2" charset="0"/>
                <a:cs typeface="Aparajita" panose="02020603050405020304" pitchFamily="18" charset="0"/>
              </a:rPr>
              <a:t>BENEFITS</a:t>
            </a:r>
          </a:p>
        </p:txBody>
      </p:sp>
    </p:spTree>
    <p:extLst>
      <p:ext uri="{BB962C8B-B14F-4D97-AF65-F5344CB8AC3E}">
        <p14:creationId xmlns:p14="http://schemas.microsoft.com/office/powerpoint/2010/main" val="14299324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BE39F33-33F6-6B4A-984D-CC5B8F8E3BE0}"/>
              </a:ext>
            </a:extLst>
          </p:cNvPr>
          <p:cNvSpPr/>
          <p:nvPr/>
        </p:nvSpPr>
        <p:spPr>
          <a:xfrm>
            <a:off x="5943638" y="30"/>
            <a:ext cx="6972476" cy="6857970"/>
          </a:xfrm>
          <a:prstGeom prst="rect">
            <a:avLst/>
          </a:prstGeom>
          <a:solidFill>
            <a:srgbClr val="97CCC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13314" name="Picture 2" descr="Circular Arguments, Emotional Reasoning and JADE (Justify, Argue, Defend,  Explain) - Shrink4Men">
            <a:extLst>
              <a:ext uri="{FF2B5EF4-FFF2-40B4-BE49-F238E27FC236}">
                <a16:creationId xmlns:a16="http://schemas.microsoft.com/office/drawing/2014/main" id="{2E2A1641-23A6-4152-E41F-8C0F9DD38A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9564" y="1047381"/>
            <a:ext cx="5368145" cy="4574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3A56A93-4991-4DB1-46DC-3044FF350259}"/>
              </a:ext>
            </a:extLst>
          </p:cNvPr>
          <p:cNvSpPr/>
          <p:nvPr/>
        </p:nvSpPr>
        <p:spPr>
          <a:xfrm>
            <a:off x="-5894" y="1"/>
            <a:ext cx="6972476" cy="6857970"/>
          </a:xfrm>
          <a:prstGeom prst="rect">
            <a:avLst/>
          </a:prstGeom>
          <a:solidFill>
            <a:srgbClr val="217D9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42C7754-F668-B8B1-E5D2-1798A3DE18B4}"/>
              </a:ext>
            </a:extLst>
          </p:cNvPr>
          <p:cNvCxnSpPr>
            <a:cxnSpLocks/>
          </p:cNvCxnSpPr>
          <p:nvPr/>
        </p:nvCxnSpPr>
        <p:spPr>
          <a:xfrm>
            <a:off x="279944" y="2218557"/>
            <a:ext cx="619768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590BA89-38E0-FA0A-10AE-5EE74E025593}"/>
              </a:ext>
            </a:extLst>
          </p:cNvPr>
          <p:cNvSpPr txBox="1">
            <a:spLocks/>
          </p:cNvSpPr>
          <p:nvPr/>
        </p:nvSpPr>
        <p:spPr>
          <a:xfrm>
            <a:off x="747672" y="2423323"/>
            <a:ext cx="5901322" cy="42616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4500" dirty="0">
                <a:solidFill>
                  <a:schemeClr val="tx1"/>
                </a:solidFill>
                <a:latin typeface="Aparajita" panose="02020603050405020304" pitchFamily="18" charset="0"/>
                <a:ea typeface="Roboto" panose="02000000000000000000" pitchFamily="2" charset="0"/>
                <a:cs typeface="Aparajita" panose="02020603050405020304" pitchFamily="18" charset="0"/>
              </a:rPr>
              <a:t>• Time Management 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4500" dirty="0">
                <a:solidFill>
                  <a:schemeClr val="tx1"/>
                </a:solidFill>
                <a:latin typeface="Aparajita" panose="02020603050405020304" pitchFamily="18" charset="0"/>
                <a:ea typeface="Roboto" panose="02000000000000000000" pitchFamily="2" charset="0"/>
                <a:cs typeface="Aparajita" panose="02020603050405020304" pitchFamily="18" charset="0"/>
              </a:rPr>
              <a:t>• Circular Arguments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4500" dirty="0">
                <a:solidFill>
                  <a:schemeClr val="tx1"/>
                </a:solidFill>
                <a:latin typeface="Aparajita" panose="02020603050405020304" pitchFamily="18" charset="0"/>
                <a:ea typeface="Roboto" panose="02000000000000000000" pitchFamily="2" charset="0"/>
                <a:cs typeface="Aparajita" panose="02020603050405020304" pitchFamily="18" charset="0"/>
              </a:rPr>
              <a:t>• Fear of Taking Charge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4500" dirty="0">
                <a:solidFill>
                  <a:schemeClr val="tx1"/>
                </a:solidFill>
                <a:latin typeface="Aparajita" panose="02020603050405020304" pitchFamily="18" charset="0"/>
                <a:ea typeface="Roboto" panose="02000000000000000000" pitchFamily="2" charset="0"/>
                <a:cs typeface="Aparajita" panose="02020603050405020304" pitchFamily="18" charset="0"/>
              </a:rPr>
              <a:t>• Fear of Creative Risk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en-US" sz="4500" dirty="0">
              <a:solidFill>
                <a:schemeClr val="tx1"/>
              </a:solidFill>
              <a:latin typeface="Aparajita" panose="02020603050405020304" pitchFamily="18" charset="0"/>
              <a:ea typeface="Roboto" panose="02000000000000000000" pitchFamily="2" charset="0"/>
              <a:cs typeface="Aparajita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2BBFE55-4823-28CC-AE6E-A97F62794CD5}"/>
              </a:ext>
            </a:extLst>
          </p:cNvPr>
          <p:cNvSpPr txBox="1"/>
          <p:nvPr/>
        </p:nvSpPr>
        <p:spPr>
          <a:xfrm>
            <a:off x="221435" y="500124"/>
            <a:ext cx="6400800" cy="17774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6000" b="1" dirty="0">
                <a:latin typeface="Aparajita" panose="02020603050405020304" pitchFamily="18" charset="0"/>
                <a:ea typeface="Roboto" panose="02000000000000000000" pitchFamily="2" charset="0"/>
                <a:cs typeface="Aparajita" panose="02020603050405020304" pitchFamily="18" charset="0"/>
              </a:rPr>
              <a:t>CAUTIONARY TALES</a:t>
            </a:r>
          </a:p>
        </p:txBody>
      </p:sp>
    </p:spTree>
    <p:extLst>
      <p:ext uri="{BB962C8B-B14F-4D97-AF65-F5344CB8AC3E}">
        <p14:creationId xmlns:p14="http://schemas.microsoft.com/office/powerpoint/2010/main" val="43356886"/>
      </p:ext>
    </p:extLst>
  </p:cSld>
  <p:clrMapOvr>
    <a:masterClrMapping/>
  </p:clrMapOvr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4019</TotalTime>
  <Words>1072</Words>
  <Application>Microsoft Macintosh PowerPoint</Application>
  <PresentationFormat>Widescreen</PresentationFormat>
  <Paragraphs>169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Aparajita</vt:lpstr>
      <vt:lpstr>Arial</vt:lpstr>
      <vt:lpstr>Athelas</vt:lpstr>
      <vt:lpstr>Calibri</vt:lpstr>
      <vt:lpstr>Gill Sans MT</vt:lpstr>
      <vt:lpstr>Parcel</vt:lpstr>
      <vt:lpstr>PowerPoint Presentation</vt:lpstr>
      <vt:lpstr>We were not here first</vt:lpstr>
      <vt:lpstr>TABLE OF CONTENTS</vt:lpstr>
      <vt:lpstr>RATIONAL DECISION MAKING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lchath@student.ubc.ca</dc:creator>
  <cp:lastModifiedBy>lchath@student.ubc.ca</cp:lastModifiedBy>
  <cp:revision>245</cp:revision>
  <dcterms:created xsi:type="dcterms:W3CDTF">2021-10-12T23:24:56Z</dcterms:created>
  <dcterms:modified xsi:type="dcterms:W3CDTF">2022-09-08T21:29:00Z</dcterms:modified>
</cp:coreProperties>
</file>